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4" r:id="rId8"/>
    <p:sldId id="265" r:id="rId9"/>
    <p:sldId id="266" r:id="rId10"/>
    <p:sldId id="267" r:id="rId11"/>
    <p:sldId id="268" r:id="rId12"/>
    <p:sldId id="269" r:id="rId13"/>
    <p:sldId id="270" r:id="rId14"/>
    <p:sldId id="272" r:id="rId15"/>
    <p:sldId id="273" r:id="rId16"/>
    <p:sldId id="290" r:id="rId17"/>
    <p:sldId id="291" r:id="rId18"/>
    <p:sldId id="292" r:id="rId19"/>
    <p:sldId id="301" r:id="rId20"/>
    <p:sldId id="293" r:id="rId21"/>
    <p:sldId id="294" r:id="rId22"/>
    <p:sldId id="295" r:id="rId23"/>
    <p:sldId id="296" r:id="rId24"/>
    <p:sldId id="283" r:id="rId25"/>
    <p:sldId id="284" r:id="rId26"/>
    <p:sldId id="285" r:id="rId27"/>
    <p:sldId id="287" r:id="rId28"/>
    <p:sldId id="277" r:id="rId29"/>
    <p:sldId id="278" r:id="rId30"/>
    <p:sldId id="280" r:id="rId31"/>
    <p:sldId id="279" r:id="rId32"/>
    <p:sldId id="297" r:id="rId33"/>
    <p:sldId id="298" r:id="rId34"/>
    <p:sldId id="299" r:id="rId35"/>
    <p:sldId id="300" r:id="rId36"/>
    <p:sldId id="288" r:id="rId37"/>
    <p:sldId id="289" r:id="rId38"/>
    <p:sldId id="282" r:id="rId39"/>
    <p:sldId id="286" r:id="rId40"/>
    <p:sldId id="263" r:id="rId4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9C1A1-47E3-4CC3-B648-9447CB4497E4}" v="25" dt="2022-06-22T19:58:05.47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Hoja3!$B$175</c:f>
              <c:strCache>
                <c:ptCount val="1"/>
                <c:pt idx="0">
                  <c:v>TASA DE COBERTURA NETA</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Hoja3!$A$176:$A$180</c:f>
              <c:numCache>
                <c:formatCode>0</c:formatCode>
                <c:ptCount val="5"/>
                <c:pt idx="0">
                  <c:v>2017</c:v>
                </c:pt>
                <c:pt idx="1">
                  <c:v>2018</c:v>
                </c:pt>
                <c:pt idx="2">
                  <c:v>2019</c:v>
                </c:pt>
                <c:pt idx="3">
                  <c:v>2020</c:v>
                </c:pt>
                <c:pt idx="4">
                  <c:v>2021</c:v>
                </c:pt>
              </c:numCache>
            </c:numRef>
          </c:cat>
          <c:val>
            <c:numRef>
              <c:f>Hoja3!$B$176:$B$180</c:f>
              <c:numCache>
                <c:formatCode>0.00%</c:formatCode>
                <c:ptCount val="5"/>
                <c:pt idx="0">
                  <c:v>0.96218456927390505</c:v>
                </c:pt>
                <c:pt idx="1">
                  <c:v>0.95994542202663746</c:v>
                </c:pt>
                <c:pt idx="2">
                  <c:v>0.95696405026588927</c:v>
                </c:pt>
                <c:pt idx="3">
                  <c:v>0.95085750515137102</c:v>
                </c:pt>
                <c:pt idx="4">
                  <c:v>0.976418390834076</c:v>
                </c:pt>
              </c:numCache>
            </c:numRef>
          </c:val>
          <c:smooth val="0"/>
          <c:extLst>
            <c:ext xmlns:c16="http://schemas.microsoft.com/office/drawing/2014/chart" uri="{C3380CC4-5D6E-409C-BE32-E72D297353CC}">
              <c16:uniqueId val="{00000000-609E-4B0C-9D97-D68AFD6E69F6}"/>
            </c:ext>
          </c:extLst>
        </c:ser>
        <c:dLbls>
          <c:dLblPos val="t"/>
          <c:showLegendKey val="0"/>
          <c:showVal val="1"/>
          <c:showCatName val="0"/>
          <c:showSerName val="0"/>
          <c:showPercent val="0"/>
          <c:showBubbleSize val="0"/>
        </c:dLbls>
        <c:smooth val="0"/>
        <c:axId val="339081664"/>
        <c:axId val="339068768"/>
      </c:lineChart>
      <c:catAx>
        <c:axId val="33908166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CO" dirty="0"/>
                  <a:t>AÑOS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39068768"/>
        <c:crosses val="autoZero"/>
        <c:auto val="1"/>
        <c:lblAlgn val="ctr"/>
        <c:lblOffset val="100"/>
        <c:noMultiLvlLbl val="0"/>
      </c:catAx>
      <c:valAx>
        <c:axId val="3390687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339081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0"/>
          <c:order val="0"/>
          <c:tx>
            <c:strRef>
              <c:f>Hoja3!$B$206</c:f>
              <c:strCache>
                <c:ptCount val="1"/>
                <c:pt idx="0">
                  <c:v>Tasa de Cobertura Bruta</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Hoja3!$A$207:$A$211</c:f>
              <c:numCache>
                <c:formatCode>0</c:formatCode>
                <c:ptCount val="5"/>
                <c:pt idx="0">
                  <c:v>2017</c:v>
                </c:pt>
                <c:pt idx="1">
                  <c:v>2018</c:v>
                </c:pt>
                <c:pt idx="2">
                  <c:v>2019</c:v>
                </c:pt>
                <c:pt idx="3">
                  <c:v>2020</c:v>
                </c:pt>
                <c:pt idx="4">
                  <c:v>2021</c:v>
                </c:pt>
              </c:numCache>
            </c:numRef>
          </c:cat>
          <c:val>
            <c:numRef>
              <c:f>Hoja3!$B$207:$B$211</c:f>
              <c:numCache>
                <c:formatCode>0.00%</c:formatCode>
                <c:ptCount val="5"/>
                <c:pt idx="0">
                  <c:v>1.0793713139321279</c:v>
                </c:pt>
                <c:pt idx="1">
                  <c:v>1.079052015021235</c:v>
                </c:pt>
                <c:pt idx="2">
                  <c:v>1.0654318904698523</c:v>
                </c:pt>
                <c:pt idx="3">
                  <c:v>1.0616072277698525</c:v>
                </c:pt>
                <c:pt idx="4">
                  <c:v>1.0907295680551905</c:v>
                </c:pt>
              </c:numCache>
            </c:numRef>
          </c:val>
          <c:smooth val="0"/>
          <c:extLst>
            <c:ext xmlns:c16="http://schemas.microsoft.com/office/drawing/2014/chart" uri="{C3380CC4-5D6E-409C-BE32-E72D297353CC}">
              <c16:uniqueId val="{00000000-A3CE-4C1C-88BF-FE4076D5F3BA}"/>
            </c:ext>
          </c:extLst>
        </c:ser>
        <c:dLbls>
          <c:dLblPos val="t"/>
          <c:showLegendKey val="0"/>
          <c:showVal val="1"/>
          <c:showCatName val="0"/>
          <c:showSerName val="0"/>
          <c:showPercent val="0"/>
          <c:showBubbleSize val="0"/>
        </c:dLbls>
        <c:smooth val="0"/>
        <c:axId val="1008599408"/>
        <c:axId val="1008603568"/>
      </c:lineChart>
      <c:catAx>
        <c:axId val="1008599408"/>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08603568"/>
        <c:crosses val="autoZero"/>
        <c:auto val="1"/>
        <c:lblAlgn val="ctr"/>
        <c:lblOffset val="100"/>
        <c:noMultiLvlLbl val="0"/>
      </c:catAx>
      <c:valAx>
        <c:axId val="1008603568"/>
        <c:scaling>
          <c:orientation val="minMax"/>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CO"/>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008599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09A82A08-EE19-4D99-9A57-6A620B9F11D7}" type="datetimeFigureOut">
              <a:rPr lang="es-CO" smtClean="0"/>
              <a:t>22/06/2022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2007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09A82A08-EE19-4D99-9A57-6A620B9F11D7}" type="datetimeFigureOut">
              <a:rPr lang="es-CO" smtClean="0"/>
              <a:t>22/06/2022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61566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09A82A08-EE19-4D99-9A57-6A620B9F11D7}" type="datetimeFigureOut">
              <a:rPr lang="es-CO" smtClean="0"/>
              <a:t>22/06/2022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405559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09A82A08-EE19-4D99-9A57-6A620B9F11D7}" type="datetimeFigureOut">
              <a:rPr lang="es-CO" smtClean="0"/>
              <a:t>22/06/2022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29795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09A82A08-EE19-4D99-9A57-6A620B9F11D7}" type="datetimeFigureOut">
              <a:rPr lang="es-CO" smtClean="0"/>
              <a:t>22/06/2022</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376170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09A82A08-EE19-4D99-9A57-6A620B9F11D7}" type="datetimeFigureOut">
              <a:rPr lang="es-CO" smtClean="0"/>
              <a:t>22/06/2022</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3783446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9A82A08-EE19-4D99-9A57-6A620B9F11D7}" type="datetimeFigureOut">
              <a:rPr lang="es-CO" smtClean="0"/>
              <a:t>22/06/2022</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2158417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9A82A08-EE19-4D99-9A57-6A620B9F11D7}" type="datetimeFigureOut">
              <a:rPr lang="es-CO" smtClean="0"/>
              <a:t>22/06/2022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54376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9A82A08-EE19-4D99-9A57-6A620B9F11D7}" type="datetimeFigureOut">
              <a:rPr lang="es-CO" smtClean="0"/>
              <a:t>22/06/2022</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679294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09A82A08-EE19-4D99-9A57-6A620B9F11D7}" type="datetimeFigureOut">
              <a:rPr lang="es-CO" smtClean="0"/>
              <a:t>22/06/2022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680042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09A82A08-EE19-4D99-9A57-6A620B9F11D7}" type="datetimeFigureOut">
              <a:rPr lang="es-CO" smtClean="0"/>
              <a:t>22/06/2022</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4D7826E-4FE1-4B3C-9163-BF1B01A6090E}" type="slidenum">
              <a:rPr lang="es-CO" smtClean="0"/>
              <a:t>‹Nº›</a:t>
            </a:fld>
            <a:endParaRPr lang="es-CO"/>
          </a:p>
        </p:txBody>
      </p:sp>
    </p:spTree>
    <p:extLst>
      <p:ext uri="{BB962C8B-B14F-4D97-AF65-F5344CB8AC3E}">
        <p14:creationId xmlns:p14="http://schemas.microsoft.com/office/powerpoint/2010/main" val="174540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A82A08-EE19-4D99-9A57-6A620B9F11D7}" type="datetimeFigureOut">
              <a:rPr lang="es-CO" smtClean="0"/>
              <a:t>22/06/2022</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7826E-4FE1-4B3C-9163-BF1B01A6090E}" type="slidenum">
              <a:rPr lang="es-CO" smtClean="0"/>
              <a:t>‹Nº›</a:t>
            </a:fld>
            <a:endParaRPr lang="es-CO"/>
          </a:p>
        </p:txBody>
      </p:sp>
    </p:spTree>
    <p:extLst>
      <p:ext uri="{BB962C8B-B14F-4D97-AF65-F5344CB8AC3E}">
        <p14:creationId xmlns:p14="http://schemas.microsoft.com/office/powerpoint/2010/main" val="2657844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1556" cy="6874625"/>
          </a:xfrm>
          <a:prstGeom prst="rect">
            <a:avLst/>
          </a:prstGeom>
        </p:spPr>
      </p:pic>
      <p:sp>
        <p:nvSpPr>
          <p:cNvPr id="5" name="CuadroTexto 4">
            <a:extLst>
              <a:ext uri="{FF2B5EF4-FFF2-40B4-BE49-F238E27FC236}">
                <a16:creationId xmlns:a16="http://schemas.microsoft.com/office/drawing/2014/main" id="{0F479899-8904-45CE-8863-963E5DE48FBE}"/>
              </a:ext>
            </a:extLst>
          </p:cNvPr>
          <p:cNvSpPr txBox="1"/>
          <p:nvPr/>
        </p:nvSpPr>
        <p:spPr>
          <a:xfrm>
            <a:off x="7063829" y="2316163"/>
            <a:ext cx="2580899" cy="3108543"/>
          </a:xfrm>
          <a:prstGeom prst="rect">
            <a:avLst/>
          </a:prstGeom>
          <a:noFill/>
        </p:spPr>
        <p:txBody>
          <a:bodyPr wrap="none" rtlCol="0">
            <a:spAutoFit/>
          </a:bodyPr>
          <a:lstStyle/>
          <a:p>
            <a:pPr algn="ctr"/>
            <a:r>
              <a:rPr lang="es-MX" sz="2800" b="1" dirty="0"/>
              <a:t>BIENVENIDOS</a:t>
            </a:r>
          </a:p>
          <a:p>
            <a:pPr algn="ctr"/>
            <a:endParaRPr lang="es-MX" sz="2800" b="1" dirty="0"/>
          </a:p>
          <a:p>
            <a:pPr algn="ctr"/>
            <a:r>
              <a:rPr lang="es-MX" sz="2800" b="1" dirty="0"/>
              <a:t>SOCIALIZACION </a:t>
            </a:r>
          </a:p>
          <a:p>
            <a:pPr algn="ctr"/>
            <a:r>
              <a:rPr lang="es-MX" sz="2800" b="1" dirty="0"/>
              <a:t>PROCESOS DE</a:t>
            </a:r>
          </a:p>
          <a:p>
            <a:pPr algn="ctr"/>
            <a:r>
              <a:rPr lang="es-MX" sz="2800" b="1" dirty="0"/>
              <a:t>GESTION DE </a:t>
            </a:r>
          </a:p>
          <a:p>
            <a:pPr algn="ctr"/>
            <a:r>
              <a:rPr lang="es-MX" sz="2800" b="1" dirty="0"/>
              <a:t>COBERTURA</a:t>
            </a:r>
          </a:p>
          <a:p>
            <a:pPr algn="ctr"/>
            <a:r>
              <a:rPr lang="es-MX" sz="2800" b="1" dirty="0"/>
              <a:t>EDUCATIVA</a:t>
            </a:r>
            <a:endParaRPr lang="es-CO" sz="2800" b="1" dirty="0"/>
          </a:p>
        </p:txBody>
      </p:sp>
      <p:sp>
        <p:nvSpPr>
          <p:cNvPr id="6" name="CuadroTexto 5">
            <a:extLst>
              <a:ext uri="{FF2B5EF4-FFF2-40B4-BE49-F238E27FC236}">
                <a16:creationId xmlns:a16="http://schemas.microsoft.com/office/drawing/2014/main" id="{0B30E2AB-AABC-F64E-8CC3-A3F4D927575D}"/>
              </a:ext>
            </a:extLst>
          </p:cNvPr>
          <p:cNvSpPr txBox="1"/>
          <p:nvPr/>
        </p:nvSpPr>
        <p:spPr>
          <a:xfrm>
            <a:off x="9929004" y="6060141"/>
            <a:ext cx="2054103" cy="369332"/>
          </a:xfrm>
          <a:prstGeom prst="rect">
            <a:avLst/>
          </a:prstGeom>
          <a:noFill/>
        </p:spPr>
        <p:txBody>
          <a:bodyPr wrap="square" rtlCol="0">
            <a:spAutoFit/>
          </a:bodyPr>
          <a:lstStyle/>
          <a:p>
            <a:r>
              <a:rPr lang="es-MX" b="1" dirty="0"/>
              <a:t>15 DE JUNIO 2022</a:t>
            </a:r>
          </a:p>
        </p:txBody>
      </p:sp>
    </p:spTree>
    <p:extLst>
      <p:ext uri="{BB962C8B-B14F-4D97-AF65-F5344CB8AC3E}">
        <p14:creationId xmlns:p14="http://schemas.microsoft.com/office/powerpoint/2010/main" val="271225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pic>
        <p:nvPicPr>
          <p:cNvPr id="7" name="Imagen 6">
            <a:extLst>
              <a:ext uri="{FF2B5EF4-FFF2-40B4-BE49-F238E27FC236}">
                <a16:creationId xmlns:a16="http://schemas.microsoft.com/office/drawing/2014/main" id="{6B2A8C90-37EE-8A71-093B-934F6950D92B}"/>
              </a:ext>
            </a:extLst>
          </p:cNvPr>
          <p:cNvPicPr>
            <a:picLocks noChangeAspect="1"/>
          </p:cNvPicPr>
          <p:nvPr/>
        </p:nvPicPr>
        <p:blipFill>
          <a:blip r:embed="rId3"/>
          <a:stretch>
            <a:fillRect/>
          </a:stretch>
        </p:blipFill>
        <p:spPr>
          <a:xfrm>
            <a:off x="2768925" y="1424571"/>
            <a:ext cx="3492766" cy="4170784"/>
          </a:xfrm>
          <a:prstGeom prst="rect">
            <a:avLst/>
          </a:prstGeom>
        </p:spPr>
      </p:pic>
      <p:sp>
        <p:nvSpPr>
          <p:cNvPr id="8" name="CuadroTexto 7">
            <a:extLst>
              <a:ext uri="{FF2B5EF4-FFF2-40B4-BE49-F238E27FC236}">
                <a16:creationId xmlns:a16="http://schemas.microsoft.com/office/drawing/2014/main" id="{0F4BD0EB-2B7C-A005-543D-ED937184D796}"/>
              </a:ext>
            </a:extLst>
          </p:cNvPr>
          <p:cNvSpPr txBox="1"/>
          <p:nvPr/>
        </p:nvSpPr>
        <p:spPr>
          <a:xfrm>
            <a:off x="6814091" y="1315528"/>
            <a:ext cx="4038042" cy="5078313"/>
          </a:xfrm>
          <a:prstGeom prst="rect">
            <a:avLst/>
          </a:prstGeom>
          <a:noFill/>
        </p:spPr>
        <p:txBody>
          <a:bodyPr wrap="square" rtlCol="0">
            <a:spAutoFit/>
          </a:bodyPr>
          <a:lstStyle/>
          <a:p>
            <a:r>
              <a:rPr lang="es-MX" dirty="0"/>
              <a:t>AGENDA</a:t>
            </a:r>
          </a:p>
          <a:p>
            <a:endParaRPr lang="es-MX" dirty="0"/>
          </a:p>
          <a:p>
            <a:r>
              <a:rPr lang="es-MX" dirty="0"/>
              <a:t>SALUDO SECRETARIO DE EDUCACION Y CULTURA. Dr. JULIAN FERNANDO GOMEZ</a:t>
            </a:r>
          </a:p>
          <a:p>
            <a:endParaRPr lang="es-MX" dirty="0"/>
          </a:p>
          <a:p>
            <a:r>
              <a:rPr lang="es-MX" dirty="0"/>
              <a:t>INTERVENCION DIRECTOR DE COBERTURA EDUCATIVA  – Estrategias de Permanencia</a:t>
            </a:r>
          </a:p>
          <a:p>
            <a:endParaRPr lang="es-MX" dirty="0"/>
          </a:p>
          <a:p>
            <a:r>
              <a:rPr lang="es-MX" dirty="0"/>
              <a:t>2. RESULTADO DEL PROCESO DE COBERTURA EDUCATIVA 2022</a:t>
            </a:r>
          </a:p>
          <a:p>
            <a:endParaRPr lang="es-MX" dirty="0"/>
          </a:p>
          <a:p>
            <a:r>
              <a:rPr lang="es-MX" dirty="0"/>
              <a:t>3. SOCIALIZACIÓN PROCESO DE GESTION DE COBERTURA EDUCATIVA 2023</a:t>
            </a:r>
          </a:p>
          <a:p>
            <a:endParaRPr lang="es-MX" dirty="0"/>
          </a:p>
          <a:p>
            <a:r>
              <a:rPr lang="es-MX" dirty="0"/>
              <a:t>4. JORNADA UNICA</a:t>
            </a:r>
          </a:p>
          <a:p>
            <a:endParaRPr lang="es-CO" dirty="0"/>
          </a:p>
          <a:p>
            <a:r>
              <a:rPr lang="es-CO" dirty="0"/>
              <a:t>5. PROCESO EN SIMAT</a:t>
            </a:r>
            <a:endParaRPr lang="es-MX" dirty="0"/>
          </a:p>
        </p:txBody>
      </p:sp>
    </p:spTree>
    <p:extLst>
      <p:ext uri="{BB962C8B-B14F-4D97-AF65-F5344CB8AC3E}">
        <p14:creationId xmlns:p14="http://schemas.microsoft.com/office/powerpoint/2010/main" val="1440524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EB50268-45AF-24B7-3442-31C6A7B1F701}"/>
              </a:ext>
            </a:extLst>
          </p:cNvPr>
          <p:cNvSpPr txBox="1"/>
          <p:nvPr/>
        </p:nvSpPr>
        <p:spPr>
          <a:xfrm>
            <a:off x="3717985" y="3032909"/>
            <a:ext cx="5246886" cy="1077218"/>
          </a:xfrm>
          <a:prstGeom prst="rect">
            <a:avLst/>
          </a:prstGeom>
          <a:noFill/>
        </p:spPr>
        <p:txBody>
          <a:bodyPr wrap="none" rtlCol="0">
            <a:spAutoFit/>
          </a:bodyPr>
          <a:lstStyle/>
          <a:p>
            <a:r>
              <a:rPr lang="es-MX" sz="3200" b="1" dirty="0">
                <a:solidFill>
                  <a:schemeClr val="bg1"/>
                </a:solidFill>
              </a:rPr>
              <a:t>RESULTADO DEL PROCESO DE </a:t>
            </a:r>
          </a:p>
          <a:p>
            <a:r>
              <a:rPr lang="es-MX" sz="3200" b="1" dirty="0">
                <a:solidFill>
                  <a:schemeClr val="bg1"/>
                </a:solidFill>
              </a:rPr>
              <a:t>COBERTURA EDUCATIVA 2022</a:t>
            </a:r>
            <a:endParaRPr lang="es-CO" sz="3200" b="1" dirty="0">
              <a:solidFill>
                <a:schemeClr val="bg1"/>
              </a:solidFill>
            </a:endParaRPr>
          </a:p>
        </p:txBody>
      </p:sp>
    </p:spTree>
    <p:extLst>
      <p:ext uri="{BB962C8B-B14F-4D97-AF65-F5344CB8AC3E}">
        <p14:creationId xmlns:p14="http://schemas.microsoft.com/office/powerpoint/2010/main" val="654489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286001" y="1310882"/>
            <a:ext cx="9003490" cy="4278094"/>
          </a:xfrm>
          <a:prstGeom prst="rect">
            <a:avLst/>
          </a:prstGeom>
          <a:noFill/>
        </p:spPr>
        <p:txBody>
          <a:bodyPr wrap="none" rtlCol="0">
            <a:spAutoFit/>
          </a:bodyPr>
          <a:lstStyle/>
          <a:p>
            <a:pPr marL="342900" indent="-342900">
              <a:buAutoNum type="arabicPeriod"/>
            </a:pPr>
            <a:r>
              <a:rPr lang="es-MX" sz="2000" b="1" dirty="0">
                <a:latin typeface="Arial" panose="020B0604020202020204" pitchFamily="34" charset="0"/>
                <a:cs typeface="Arial" panose="020B0604020202020204" pitchFamily="34" charset="0"/>
              </a:rPr>
              <a:t>PLANEACION – (Abril)</a:t>
            </a:r>
          </a:p>
          <a:p>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Se expidió la Resolución No. 1693 del 29 de abril de 2021 </a:t>
            </a:r>
            <a:r>
              <a:rPr lang="es-ES" sz="1800" dirty="0">
                <a:effectLst/>
                <a:latin typeface="Arial" panose="020B0604020202020204" pitchFamily="34" charset="0"/>
                <a:ea typeface="Times New Roman" panose="02020603050405020304" pitchFamily="18" charset="0"/>
                <a:cs typeface="Arial" panose="020B0604020202020204" pitchFamily="34" charset="0"/>
              </a:rPr>
              <a:t>“Por medio de la cual </a:t>
            </a:r>
          </a:p>
          <a:p>
            <a:pPr algn="just"/>
            <a:r>
              <a:rPr lang="es-ES" sz="1800" dirty="0">
                <a:effectLst/>
                <a:latin typeface="Arial" panose="020B0604020202020204" pitchFamily="34" charset="0"/>
                <a:ea typeface="Times New Roman" panose="02020603050405020304" pitchFamily="18" charset="0"/>
                <a:cs typeface="Arial" panose="020B0604020202020204" pitchFamily="34" charset="0"/>
              </a:rPr>
              <a:t>se establece el proceso de Gestión de la Cobertura Educativa en la Entidad Territorial </a:t>
            </a:r>
          </a:p>
          <a:p>
            <a:pPr algn="just"/>
            <a:r>
              <a:rPr lang="es-ES" sz="1800" dirty="0">
                <a:effectLst/>
                <a:latin typeface="Arial" panose="020B0604020202020204" pitchFamily="34" charset="0"/>
                <a:ea typeface="Times New Roman" panose="02020603050405020304" pitchFamily="18" charset="0"/>
                <a:cs typeface="Arial" panose="020B0604020202020204" pitchFamily="34" charset="0"/>
              </a:rPr>
              <a:t>Tolima para la vigencia 2022”</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Etapas:</a:t>
            </a:r>
          </a:p>
          <a:p>
            <a:endParaRPr lang="es-ES" dirty="0">
              <a:latin typeface="Arial" panose="020B0604020202020204" pitchFamily="34" charset="0"/>
              <a:cs typeface="Arial" panose="020B0604020202020204" pitchFamily="34" charset="0"/>
            </a:endParaRPr>
          </a:p>
          <a:p>
            <a:pPr marL="342900" indent="-342900">
              <a:buAutoNum type="arabicPeriod"/>
            </a:pPr>
            <a:r>
              <a:rPr lang="es-ES" dirty="0">
                <a:latin typeface="Arial" panose="020B0604020202020204" pitchFamily="34" charset="0"/>
                <a:cs typeface="Arial" panose="020B0604020202020204" pitchFamily="34" charset="0"/>
              </a:rPr>
              <a:t>Planeación</a:t>
            </a:r>
          </a:p>
          <a:p>
            <a:pPr marL="342900" indent="-342900">
              <a:buAutoNum type="arabicPeriod"/>
            </a:pPr>
            <a:r>
              <a:rPr lang="es-ES" dirty="0">
                <a:latin typeface="Arial" panose="020B0604020202020204" pitchFamily="34" charset="0"/>
                <a:cs typeface="Arial" panose="020B0604020202020204" pitchFamily="34" charset="0"/>
              </a:rPr>
              <a:t>Capacidad Institucional y Proyección de Cupos</a:t>
            </a:r>
            <a:endParaRPr lang="es-CO"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800" dirty="0">
                <a:effectLst/>
                <a:latin typeface="Arial" panose="020B0604020202020204" pitchFamily="34" charset="0"/>
                <a:ea typeface="Times New Roman" panose="02020603050405020304" pitchFamily="18" charset="0"/>
              </a:rPr>
              <a:t>Solicitud y asignación de cupos educativos.</a:t>
            </a:r>
            <a:endParaRPr lang="es-CO"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800" dirty="0">
                <a:effectLst/>
                <a:latin typeface="Arial" panose="020B0604020202020204" pitchFamily="34" charset="0"/>
                <a:ea typeface="Times New Roman" panose="02020603050405020304" pitchFamily="18" charset="0"/>
              </a:rPr>
              <a:t>Matrícula</a:t>
            </a:r>
            <a:endParaRPr lang="es-CO"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800" dirty="0">
                <a:effectLst/>
                <a:latin typeface="Arial" panose="020B0604020202020204" pitchFamily="34" charset="0"/>
                <a:ea typeface="Times New Roman" panose="02020603050405020304" pitchFamily="18" charset="0"/>
              </a:rPr>
              <a:t>Auditoria a la gestión de cobertura del servicio educativo.</a:t>
            </a:r>
            <a:endParaRPr lang="es-CO" sz="1800" dirty="0">
              <a:effectLst/>
              <a:latin typeface="Times New Roman" panose="02020603050405020304" pitchFamily="18" charset="0"/>
              <a:ea typeface="Times New Roman" panose="02020603050405020304" pitchFamily="18" charset="0"/>
            </a:endParaRPr>
          </a:p>
          <a:p>
            <a:pPr algn="just"/>
            <a:r>
              <a:rPr lang="es-CO" sz="1800" dirty="0">
                <a:effectLst/>
                <a:latin typeface="Arial" panose="020B0604020202020204" pitchFamily="34" charset="0"/>
                <a:ea typeface="Times New Roman" panose="02020603050405020304" pitchFamily="18" charset="0"/>
              </a:rPr>
              <a:t> </a:t>
            </a:r>
            <a:endParaRPr lang="es-CO" sz="1800" dirty="0">
              <a:effectLst/>
              <a:latin typeface="Times New Roman" panose="02020603050405020304" pitchFamily="18" charset="0"/>
              <a:ea typeface="Times New Roman" panose="02020603050405020304" pitchFamily="18" charset="0"/>
            </a:endParaRPr>
          </a:p>
          <a:p>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914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286001" y="1310882"/>
            <a:ext cx="7746864" cy="1692771"/>
          </a:xfrm>
          <a:prstGeom prst="rect">
            <a:avLst/>
          </a:prstGeom>
          <a:noFill/>
        </p:spPr>
        <p:txBody>
          <a:bodyPr wrap="non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2. </a:t>
            </a:r>
            <a:r>
              <a:rPr lang="es-CO" sz="1800" b="1" dirty="0">
                <a:effectLst/>
                <a:latin typeface="Arial" panose="020B0604020202020204" pitchFamily="34" charset="0"/>
                <a:ea typeface="Times New Roman" panose="02020603050405020304" pitchFamily="18" charset="0"/>
              </a:rPr>
              <a:t>CAPACIDAD INSTITUCIONAL Y PROYECCION DE CUPOS</a:t>
            </a:r>
            <a:r>
              <a:rPr lang="es-CO" sz="1800" dirty="0">
                <a:effectLst/>
                <a:latin typeface="Arial" panose="020B0604020202020204" pitchFamily="34" charset="0"/>
                <a:ea typeface="Times New Roman" panose="02020603050405020304" pitchFamily="18" charset="0"/>
              </a:rPr>
              <a:t>. (Agosto)</a:t>
            </a:r>
          </a:p>
          <a:p>
            <a:endParaRPr lang="es-CO" sz="1800" dirty="0">
              <a:effectLst/>
              <a:latin typeface="Times New Roman" panose="02020603050405020304" pitchFamily="18" charset="0"/>
              <a:ea typeface="Times New Roman" panose="02020603050405020304" pitchFamily="18" charset="0"/>
            </a:endParaRPr>
          </a:p>
          <a:p>
            <a:r>
              <a:rPr lang="es-MX" sz="1400" b="1" dirty="0">
                <a:latin typeface="Arial" panose="020B0604020202020204" pitchFamily="34" charset="0"/>
                <a:cs typeface="Arial" panose="020B0604020202020204" pitchFamily="34" charset="0"/>
              </a:rPr>
              <a:t>PROYECCION DE CUPOS (0-11)</a:t>
            </a:r>
          </a:p>
          <a:p>
            <a:endParaRPr lang="es-MX" dirty="0"/>
          </a:p>
          <a:p>
            <a:pPr marL="342900" indent="-342900">
              <a:buAutoNum type="arabicPeriod"/>
            </a:pPr>
            <a:endParaRPr lang="es-CO" dirty="0"/>
          </a:p>
        </p:txBody>
      </p:sp>
      <p:graphicFrame>
        <p:nvGraphicFramePr>
          <p:cNvPr id="6" name="Tabla 6">
            <a:extLst>
              <a:ext uri="{FF2B5EF4-FFF2-40B4-BE49-F238E27FC236}">
                <a16:creationId xmlns:a16="http://schemas.microsoft.com/office/drawing/2014/main" id="{8C857CC9-1918-C8CD-8732-57597B12734B}"/>
              </a:ext>
            </a:extLst>
          </p:cNvPr>
          <p:cNvGraphicFramePr>
            <a:graphicFrameLocks noGrp="1"/>
          </p:cNvGraphicFramePr>
          <p:nvPr>
            <p:extLst>
              <p:ext uri="{D42A27DB-BD31-4B8C-83A1-F6EECF244321}">
                <p14:modId xmlns:p14="http://schemas.microsoft.com/office/powerpoint/2010/main" val="202064766"/>
              </p:ext>
            </p:extLst>
          </p:nvPr>
        </p:nvGraphicFramePr>
        <p:xfrm>
          <a:off x="2204528" y="3066208"/>
          <a:ext cx="7163760" cy="761882"/>
        </p:xfrm>
        <a:graphic>
          <a:graphicData uri="http://schemas.openxmlformats.org/drawingml/2006/table">
            <a:tbl>
              <a:tblPr firstRow="1" bandRow="1">
                <a:tableStyleId>{00A15C55-8517-42AA-B614-E9B94910E393}</a:tableStyleId>
              </a:tblPr>
              <a:tblGrid>
                <a:gridCol w="1432752">
                  <a:extLst>
                    <a:ext uri="{9D8B030D-6E8A-4147-A177-3AD203B41FA5}">
                      <a16:colId xmlns:a16="http://schemas.microsoft.com/office/drawing/2014/main" val="3497258256"/>
                    </a:ext>
                  </a:extLst>
                </a:gridCol>
                <a:gridCol w="1432752">
                  <a:extLst>
                    <a:ext uri="{9D8B030D-6E8A-4147-A177-3AD203B41FA5}">
                      <a16:colId xmlns:a16="http://schemas.microsoft.com/office/drawing/2014/main" val="1842877867"/>
                    </a:ext>
                  </a:extLst>
                </a:gridCol>
                <a:gridCol w="1432752">
                  <a:extLst>
                    <a:ext uri="{9D8B030D-6E8A-4147-A177-3AD203B41FA5}">
                      <a16:colId xmlns:a16="http://schemas.microsoft.com/office/drawing/2014/main" val="857807827"/>
                    </a:ext>
                  </a:extLst>
                </a:gridCol>
                <a:gridCol w="1432752">
                  <a:extLst>
                    <a:ext uri="{9D8B030D-6E8A-4147-A177-3AD203B41FA5}">
                      <a16:colId xmlns:a16="http://schemas.microsoft.com/office/drawing/2014/main" val="1723687928"/>
                    </a:ext>
                  </a:extLst>
                </a:gridCol>
                <a:gridCol w="1432752">
                  <a:extLst>
                    <a:ext uri="{9D8B030D-6E8A-4147-A177-3AD203B41FA5}">
                      <a16:colId xmlns:a16="http://schemas.microsoft.com/office/drawing/2014/main" val="2437775739"/>
                    </a:ext>
                  </a:extLst>
                </a:gridCol>
              </a:tblGrid>
              <a:tr h="325637">
                <a:tc>
                  <a:txBody>
                    <a:bodyPr/>
                    <a:lstStyle/>
                    <a:p>
                      <a:pPr algn="l" fontAlgn="ctr"/>
                      <a:r>
                        <a:rPr lang="es-CO" sz="1400" b="1" u="none" strike="noStrike" dirty="0">
                          <a:solidFill>
                            <a:srgbClr val="000000"/>
                          </a:solidFill>
                          <a:effectLst/>
                          <a:latin typeface="Arial" panose="020B0604020202020204" pitchFamily="34" charset="0"/>
                          <a:cs typeface="Arial" panose="020B0604020202020204" pitchFamily="34" charset="0"/>
                        </a:rPr>
                        <a:t>VARIABLES</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MATRICULA ACTUAL 2021</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PROYECCION 2022</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CAPACIDAD CUPOS</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 DIFERENCIA</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574670530"/>
                  </a:ext>
                </a:extLst>
              </a:tr>
              <a:tr h="325637">
                <a:tc>
                  <a:txBody>
                    <a:bodyPr/>
                    <a:lstStyle/>
                    <a:p>
                      <a:pPr algn="l" fontAlgn="ctr"/>
                      <a:r>
                        <a:rPr lang="es-CO" sz="1400" b="1" u="none" strike="noStrike">
                          <a:solidFill>
                            <a:srgbClr val="000000"/>
                          </a:solidFill>
                          <a:effectLst/>
                          <a:latin typeface="Arial" panose="020B0604020202020204" pitchFamily="34" charset="0"/>
                          <a:cs typeface="Arial" panose="020B0604020202020204" pitchFamily="34" charset="0"/>
                        </a:rPr>
                        <a:t>TOTALES</a:t>
                      </a:r>
                      <a:endParaRPr lang="es-CO"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145.648</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159.958</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14.310</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10%</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580032080"/>
                  </a:ext>
                </a:extLst>
              </a:tr>
            </a:tbl>
          </a:graphicData>
        </a:graphic>
      </p:graphicFrame>
      <p:sp>
        <p:nvSpPr>
          <p:cNvPr id="7" name="CuadroTexto 6">
            <a:extLst>
              <a:ext uri="{FF2B5EF4-FFF2-40B4-BE49-F238E27FC236}">
                <a16:creationId xmlns:a16="http://schemas.microsoft.com/office/drawing/2014/main" id="{66B54D98-DBFB-4906-8826-D229C5F00607}"/>
              </a:ext>
            </a:extLst>
          </p:cNvPr>
          <p:cNvSpPr txBox="1"/>
          <p:nvPr/>
        </p:nvSpPr>
        <p:spPr>
          <a:xfrm>
            <a:off x="2424023" y="4244196"/>
            <a:ext cx="5597302" cy="646331"/>
          </a:xfrm>
          <a:prstGeom prst="rect">
            <a:avLst/>
          </a:prstGeom>
          <a:noFill/>
        </p:spPr>
        <p:txBody>
          <a:bodyPr wrap="none" rtlCol="0">
            <a:spAutoFit/>
          </a:bodyPr>
          <a:lstStyle/>
          <a:p>
            <a:r>
              <a:rPr lang="es-MX" b="1" dirty="0"/>
              <a:t>MATRICULA 2022 VS PROYECCIÓN DE CUPOS 2022 (0-11)</a:t>
            </a:r>
          </a:p>
          <a:p>
            <a:endParaRPr lang="es-CO" dirty="0"/>
          </a:p>
        </p:txBody>
      </p:sp>
      <p:graphicFrame>
        <p:nvGraphicFramePr>
          <p:cNvPr id="8" name="Tabla 6">
            <a:extLst>
              <a:ext uri="{FF2B5EF4-FFF2-40B4-BE49-F238E27FC236}">
                <a16:creationId xmlns:a16="http://schemas.microsoft.com/office/drawing/2014/main" id="{C91C0A16-7120-1F10-AC91-34CC8A9038AE}"/>
              </a:ext>
            </a:extLst>
          </p:cNvPr>
          <p:cNvGraphicFramePr>
            <a:graphicFrameLocks noGrp="1"/>
          </p:cNvGraphicFramePr>
          <p:nvPr>
            <p:extLst>
              <p:ext uri="{D42A27DB-BD31-4B8C-83A1-F6EECF244321}">
                <p14:modId xmlns:p14="http://schemas.microsoft.com/office/powerpoint/2010/main" val="2510104148"/>
              </p:ext>
            </p:extLst>
          </p:nvPr>
        </p:nvGraphicFramePr>
        <p:xfrm>
          <a:off x="2170022" y="4947498"/>
          <a:ext cx="7267275" cy="984443"/>
        </p:xfrm>
        <a:graphic>
          <a:graphicData uri="http://schemas.openxmlformats.org/drawingml/2006/table">
            <a:tbl>
              <a:tblPr firstRow="1" bandRow="1">
                <a:tableStyleId>{00A15C55-8517-42AA-B614-E9B94910E393}</a:tableStyleId>
              </a:tblPr>
              <a:tblGrid>
                <a:gridCol w="1453455">
                  <a:extLst>
                    <a:ext uri="{9D8B030D-6E8A-4147-A177-3AD203B41FA5}">
                      <a16:colId xmlns:a16="http://schemas.microsoft.com/office/drawing/2014/main" val="3497258256"/>
                    </a:ext>
                  </a:extLst>
                </a:gridCol>
                <a:gridCol w="1453455">
                  <a:extLst>
                    <a:ext uri="{9D8B030D-6E8A-4147-A177-3AD203B41FA5}">
                      <a16:colId xmlns:a16="http://schemas.microsoft.com/office/drawing/2014/main" val="1842877867"/>
                    </a:ext>
                  </a:extLst>
                </a:gridCol>
                <a:gridCol w="1453455">
                  <a:extLst>
                    <a:ext uri="{9D8B030D-6E8A-4147-A177-3AD203B41FA5}">
                      <a16:colId xmlns:a16="http://schemas.microsoft.com/office/drawing/2014/main" val="857807827"/>
                    </a:ext>
                  </a:extLst>
                </a:gridCol>
                <a:gridCol w="1453455">
                  <a:extLst>
                    <a:ext uri="{9D8B030D-6E8A-4147-A177-3AD203B41FA5}">
                      <a16:colId xmlns:a16="http://schemas.microsoft.com/office/drawing/2014/main" val="1723687928"/>
                    </a:ext>
                  </a:extLst>
                </a:gridCol>
                <a:gridCol w="1453455">
                  <a:extLst>
                    <a:ext uri="{9D8B030D-6E8A-4147-A177-3AD203B41FA5}">
                      <a16:colId xmlns:a16="http://schemas.microsoft.com/office/drawing/2014/main" val="2437775739"/>
                    </a:ext>
                  </a:extLst>
                </a:gridCol>
              </a:tblGrid>
              <a:tr h="655734">
                <a:tc>
                  <a:txBody>
                    <a:bodyPr/>
                    <a:lstStyle/>
                    <a:p>
                      <a:pPr algn="l" fontAlgn="ctr"/>
                      <a:r>
                        <a:rPr lang="es-CO" sz="1400" b="1" u="none" strike="noStrike" dirty="0">
                          <a:solidFill>
                            <a:srgbClr val="000000"/>
                          </a:solidFill>
                          <a:effectLst/>
                          <a:latin typeface="Arial" panose="020B0604020202020204" pitchFamily="34" charset="0"/>
                          <a:cs typeface="Arial" panose="020B0604020202020204" pitchFamily="34" charset="0"/>
                        </a:rPr>
                        <a:t>VARIABLES</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MATRICULA ACTUAL </a:t>
                      </a:r>
                    </a:p>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 JUNIO 2022</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PROYECCION 2022</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CAPACIDAD CUPOS</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 DIFERENCIA</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574670530"/>
                  </a:ext>
                </a:extLst>
              </a:tr>
              <a:tr h="328709">
                <a:tc>
                  <a:txBody>
                    <a:bodyPr/>
                    <a:lstStyle/>
                    <a:p>
                      <a:pPr algn="l" fontAlgn="ctr"/>
                      <a:r>
                        <a:rPr lang="es-CO" sz="1400" b="1" u="none" strike="noStrike">
                          <a:solidFill>
                            <a:srgbClr val="000000"/>
                          </a:solidFill>
                          <a:effectLst/>
                          <a:latin typeface="Arial" panose="020B0604020202020204" pitchFamily="34" charset="0"/>
                          <a:cs typeface="Arial" panose="020B0604020202020204" pitchFamily="34" charset="0"/>
                        </a:rPr>
                        <a:t>TOTALES</a:t>
                      </a:r>
                      <a:endParaRPr lang="es-CO" sz="14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138.667</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159.958</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21.291</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15,3%</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580032080"/>
                  </a:ext>
                </a:extLst>
              </a:tr>
            </a:tbl>
          </a:graphicData>
        </a:graphic>
      </p:graphicFrame>
    </p:spTree>
    <p:extLst>
      <p:ext uri="{BB962C8B-B14F-4D97-AF65-F5344CB8AC3E}">
        <p14:creationId xmlns:p14="http://schemas.microsoft.com/office/powerpoint/2010/main" val="858364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247181" y="958157"/>
            <a:ext cx="7832785" cy="3970318"/>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3. SOLICITUD Y ASIGNACIÓN DE CUPOS EDUCATIVOS (septiembre)</a:t>
            </a:r>
          </a:p>
          <a:p>
            <a:endParaRPr lang="es-CO" sz="1800" dirty="0">
              <a:effectLst/>
              <a:latin typeface="Times New Roman" panose="02020603050405020304" pitchFamily="18" charset="0"/>
              <a:ea typeface="Times New Roman" panose="02020603050405020304" pitchFamily="18" charset="0"/>
            </a:endParaRPr>
          </a:p>
          <a:p>
            <a:endParaRPr lang="es-MX" dirty="0"/>
          </a:p>
          <a:p>
            <a:r>
              <a:rPr lang="es-CO" b="1" dirty="0"/>
              <a:t>MESAS DE TRABAJO TRANSITO ARMÓNICO </a:t>
            </a:r>
          </a:p>
          <a:p>
            <a:pPr marL="285750" indent="-285750">
              <a:buFont typeface="Arial" panose="020B0604020202020204" pitchFamily="34" charset="0"/>
              <a:buChar char="•"/>
            </a:pPr>
            <a:r>
              <a:rPr lang="es-CO" b="1" dirty="0"/>
              <a:t>Instituto Colombiano de Bienestar Familiar</a:t>
            </a:r>
          </a:p>
          <a:p>
            <a:pPr marL="285750" indent="-285750">
              <a:buFont typeface="Arial" panose="020B0604020202020204" pitchFamily="34" charset="0"/>
              <a:buChar char="•"/>
            </a:pPr>
            <a:r>
              <a:rPr lang="es-CO" b="1" dirty="0"/>
              <a:t>Prosperidad Social</a:t>
            </a:r>
          </a:p>
          <a:p>
            <a:pPr marL="285750" indent="-285750">
              <a:buFont typeface="Arial" panose="020B0604020202020204" pitchFamily="34" charset="0"/>
              <a:buChar char="•"/>
            </a:pPr>
            <a:r>
              <a:rPr lang="es-CO" b="1" dirty="0" err="1"/>
              <a:t>Lider</a:t>
            </a:r>
            <a:r>
              <a:rPr lang="es-CO" b="1" dirty="0"/>
              <a:t> de Primera Infancia - Calidad</a:t>
            </a:r>
          </a:p>
          <a:p>
            <a:pPr marL="285750" indent="-285750">
              <a:buFont typeface="Arial" panose="020B0604020202020204" pitchFamily="34" charset="0"/>
              <a:buChar char="•"/>
            </a:pPr>
            <a:r>
              <a:rPr lang="es-CO" b="1" dirty="0"/>
              <a:t>Cobertura Educativa</a:t>
            </a:r>
          </a:p>
          <a:p>
            <a:endParaRPr lang="es-CO" b="1" dirty="0"/>
          </a:p>
          <a:p>
            <a:pPr marL="285750" indent="-285750">
              <a:buFont typeface="Arial" panose="020B0604020202020204" pitchFamily="34" charset="0"/>
              <a:buChar char="•"/>
            </a:pPr>
            <a:r>
              <a:rPr lang="es-CO" b="1" dirty="0"/>
              <a:t>RUTA DE TRANSITO ARMONICO CON EL ICBF</a:t>
            </a:r>
          </a:p>
          <a:p>
            <a:endParaRPr lang="es-CO" dirty="0"/>
          </a:p>
          <a:p>
            <a:endParaRPr lang="es-CO" dirty="0"/>
          </a:p>
          <a:p>
            <a:endParaRPr lang="es-CO" dirty="0"/>
          </a:p>
        </p:txBody>
      </p:sp>
      <p:graphicFrame>
        <p:nvGraphicFramePr>
          <p:cNvPr id="8" name="Tabla 6">
            <a:extLst>
              <a:ext uri="{FF2B5EF4-FFF2-40B4-BE49-F238E27FC236}">
                <a16:creationId xmlns:a16="http://schemas.microsoft.com/office/drawing/2014/main" id="{C91C0A16-7120-1F10-AC91-34CC8A9038AE}"/>
              </a:ext>
            </a:extLst>
          </p:cNvPr>
          <p:cNvGraphicFramePr>
            <a:graphicFrameLocks noGrp="1"/>
          </p:cNvGraphicFramePr>
          <p:nvPr>
            <p:extLst>
              <p:ext uri="{D42A27DB-BD31-4B8C-83A1-F6EECF244321}">
                <p14:modId xmlns:p14="http://schemas.microsoft.com/office/powerpoint/2010/main" val="312511294"/>
              </p:ext>
            </p:extLst>
          </p:nvPr>
        </p:nvGraphicFramePr>
        <p:xfrm>
          <a:off x="2596551" y="4178262"/>
          <a:ext cx="7134044" cy="2343226"/>
        </p:xfrm>
        <a:graphic>
          <a:graphicData uri="http://schemas.openxmlformats.org/drawingml/2006/table">
            <a:tbl>
              <a:tblPr firstRow="1" bandRow="1">
                <a:tableStyleId>{00A15C55-8517-42AA-B614-E9B94910E393}</a:tableStyleId>
              </a:tblPr>
              <a:tblGrid>
                <a:gridCol w="5174354">
                  <a:extLst>
                    <a:ext uri="{9D8B030D-6E8A-4147-A177-3AD203B41FA5}">
                      <a16:colId xmlns:a16="http://schemas.microsoft.com/office/drawing/2014/main" val="3497258256"/>
                    </a:ext>
                  </a:extLst>
                </a:gridCol>
                <a:gridCol w="1959690">
                  <a:extLst>
                    <a:ext uri="{9D8B030D-6E8A-4147-A177-3AD203B41FA5}">
                      <a16:colId xmlns:a16="http://schemas.microsoft.com/office/drawing/2014/main" val="1842877867"/>
                    </a:ext>
                  </a:extLst>
                </a:gridCol>
              </a:tblGrid>
              <a:tr h="700374">
                <a:tc>
                  <a:txBody>
                    <a:bodyPr/>
                    <a:lstStyle/>
                    <a:p>
                      <a:pPr algn="l" fontAlgn="ctr"/>
                      <a:r>
                        <a:rPr lang="es-CO" sz="1400" b="1" u="none" strike="noStrike" dirty="0">
                          <a:solidFill>
                            <a:srgbClr val="000000"/>
                          </a:solidFill>
                          <a:effectLst/>
                          <a:latin typeface="Arial" panose="020B0604020202020204" pitchFamily="34" charset="0"/>
                          <a:cs typeface="Arial" panose="020B0604020202020204" pitchFamily="34" charset="0"/>
                        </a:rPr>
                        <a:t>VARIABLES</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MATRICULA ACTUAL </a:t>
                      </a:r>
                    </a:p>
                    <a:p>
                      <a:pPr algn="ctr" fontAlgn="ctr"/>
                      <a:r>
                        <a:rPr lang="es-CO" sz="1400" b="1" u="none" strike="noStrike" dirty="0">
                          <a:solidFill>
                            <a:srgbClr val="000000"/>
                          </a:solidFill>
                          <a:effectLst/>
                          <a:latin typeface="Arial" panose="020B0604020202020204" pitchFamily="34" charset="0"/>
                          <a:cs typeface="Arial" panose="020B0604020202020204" pitchFamily="34" charset="0"/>
                        </a:rPr>
                        <a:t>2 MAYO 2022</a:t>
                      </a:r>
                      <a:endParaRPr lang="es-CO"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574670530"/>
                  </a:ext>
                </a:extLst>
              </a:tr>
              <a:tr h="470339">
                <a:tc>
                  <a:txBody>
                    <a:bodyPr/>
                    <a:lstStyle/>
                    <a:p>
                      <a:pPr algn="l" fontAlgn="b"/>
                      <a:r>
                        <a:rPr lang="es-MX" sz="1400" b="1" i="0" u="none" strike="noStrike">
                          <a:solidFill>
                            <a:srgbClr val="000000"/>
                          </a:solidFill>
                          <a:effectLst/>
                          <a:latin typeface="Calibri" panose="020F0502020204030204" pitchFamily="34" charset="0"/>
                        </a:rPr>
                        <a:t>NIÑOS Y NIÑAS QUE TRANSITARON DEL ICBF AL SISTEMA EDUCATIVO 2022</a:t>
                      </a:r>
                    </a:p>
                  </a:txBody>
                  <a:tcPr marL="9525" marR="9525" marT="9525" marB="0" anchor="b"/>
                </a:tc>
                <a:tc>
                  <a:txBody>
                    <a:bodyPr/>
                    <a:lstStyle/>
                    <a:p>
                      <a:pPr algn="ctr" fontAlgn="b"/>
                      <a:r>
                        <a:rPr lang="es-CO" sz="1400" b="1" i="0" u="none" strike="noStrike" dirty="0">
                          <a:solidFill>
                            <a:srgbClr val="000000"/>
                          </a:solidFill>
                          <a:effectLst/>
                          <a:latin typeface="Calibri" panose="020F0502020204030204" pitchFamily="34" charset="0"/>
                        </a:rPr>
                        <a:t>5.425</a:t>
                      </a:r>
                    </a:p>
                  </a:txBody>
                  <a:tcPr marL="9525" marR="9525" marT="9525" marB="0" anchor="b"/>
                </a:tc>
                <a:extLst>
                  <a:ext uri="{0D108BD9-81ED-4DB2-BD59-A6C34878D82A}">
                    <a16:rowId xmlns:a16="http://schemas.microsoft.com/office/drawing/2014/main" val="1580032080"/>
                  </a:ext>
                </a:extLst>
              </a:tr>
              <a:tr h="470339">
                <a:tc>
                  <a:txBody>
                    <a:bodyPr/>
                    <a:lstStyle/>
                    <a:p>
                      <a:pPr algn="l" fontAlgn="b"/>
                      <a:r>
                        <a:rPr lang="es-MX" sz="1400" b="1" i="0" u="none" strike="noStrike">
                          <a:solidFill>
                            <a:srgbClr val="000000"/>
                          </a:solidFill>
                          <a:effectLst/>
                          <a:latin typeface="Calibri" panose="020F0502020204030204" pitchFamily="34" charset="0"/>
                        </a:rPr>
                        <a:t>NIÑOS Y NIÑAS MATRICULADOS EN EL SIMAT (4.885+227)</a:t>
                      </a:r>
                    </a:p>
                  </a:txBody>
                  <a:tcPr marL="9525" marR="9525" marT="9525" marB="0" anchor="b"/>
                </a:tc>
                <a:tc>
                  <a:txBody>
                    <a:bodyPr/>
                    <a:lstStyle/>
                    <a:p>
                      <a:pPr algn="ctr" fontAlgn="b"/>
                      <a:r>
                        <a:rPr lang="es-CO" sz="1400" b="1" i="0" u="none" strike="noStrike" dirty="0">
                          <a:solidFill>
                            <a:srgbClr val="000000"/>
                          </a:solidFill>
                          <a:effectLst/>
                          <a:latin typeface="Calibri" panose="020F0502020204030204" pitchFamily="34" charset="0"/>
                        </a:rPr>
                        <a:t>5.112</a:t>
                      </a:r>
                    </a:p>
                  </a:txBody>
                  <a:tcPr marL="9525" marR="9525" marT="9525" marB="0" anchor="b"/>
                </a:tc>
                <a:extLst>
                  <a:ext uri="{0D108BD9-81ED-4DB2-BD59-A6C34878D82A}">
                    <a16:rowId xmlns:a16="http://schemas.microsoft.com/office/drawing/2014/main" val="3536515148"/>
                  </a:ext>
                </a:extLst>
              </a:tr>
              <a:tr h="351087">
                <a:tc>
                  <a:txBody>
                    <a:bodyPr/>
                    <a:lstStyle/>
                    <a:p>
                      <a:pPr algn="l" fontAlgn="b"/>
                      <a:r>
                        <a:rPr lang="es-MX" sz="1400" b="1" i="0" u="none" strike="noStrike">
                          <a:solidFill>
                            <a:srgbClr val="000000"/>
                          </a:solidFill>
                          <a:effectLst/>
                          <a:latin typeface="Calibri" panose="020F0502020204030204" pitchFamily="34" charset="0"/>
                        </a:rPr>
                        <a:t>NIÑOS Y NIÑAS FUERA DEL SISTEMA EDUCATIVO</a:t>
                      </a:r>
                    </a:p>
                  </a:txBody>
                  <a:tcPr marL="9525" marR="9525" marT="9525" marB="0" anchor="b"/>
                </a:tc>
                <a:tc>
                  <a:txBody>
                    <a:bodyPr/>
                    <a:lstStyle/>
                    <a:p>
                      <a:pPr algn="ctr" fontAlgn="b"/>
                      <a:r>
                        <a:rPr lang="es-CO" sz="1400" b="1" i="0" u="none" strike="noStrike"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4111951666"/>
                  </a:ext>
                </a:extLst>
              </a:tr>
              <a:tr h="351087">
                <a:tc>
                  <a:txBody>
                    <a:bodyPr/>
                    <a:lstStyle/>
                    <a:p>
                      <a:pPr algn="l" fontAlgn="b"/>
                      <a:r>
                        <a:rPr lang="es-CO" sz="1400" b="1" i="0" u="none" strike="noStrike">
                          <a:solidFill>
                            <a:srgbClr val="000000"/>
                          </a:solidFill>
                          <a:effectLst/>
                          <a:latin typeface="Calibri" panose="020F0502020204030204" pitchFamily="34" charset="0"/>
                        </a:rPr>
                        <a:t>EFECTIVIDAD EN EL INGRESO</a:t>
                      </a:r>
                    </a:p>
                  </a:txBody>
                  <a:tcPr marL="9525" marR="9525" marT="9525" marB="0" anchor="b"/>
                </a:tc>
                <a:tc>
                  <a:txBody>
                    <a:bodyPr/>
                    <a:lstStyle/>
                    <a:p>
                      <a:pPr algn="ctr" fontAlgn="b"/>
                      <a:r>
                        <a:rPr lang="es-CO" sz="1400" b="1" i="0" u="none" strike="noStrike" dirty="0">
                          <a:solidFill>
                            <a:srgbClr val="000000"/>
                          </a:solidFill>
                          <a:effectLst/>
                          <a:latin typeface="Calibri" panose="020F0502020204030204" pitchFamily="34" charset="0"/>
                        </a:rPr>
                        <a:t>94,2%</a:t>
                      </a:r>
                    </a:p>
                  </a:txBody>
                  <a:tcPr marL="9525" marR="9525" marT="9525" marB="0" anchor="b"/>
                </a:tc>
                <a:extLst>
                  <a:ext uri="{0D108BD9-81ED-4DB2-BD59-A6C34878D82A}">
                    <a16:rowId xmlns:a16="http://schemas.microsoft.com/office/drawing/2014/main" val="634123116"/>
                  </a:ext>
                </a:extLst>
              </a:tr>
            </a:tbl>
          </a:graphicData>
        </a:graphic>
      </p:graphicFrame>
    </p:spTree>
    <p:extLst>
      <p:ext uri="{BB962C8B-B14F-4D97-AF65-F5344CB8AC3E}">
        <p14:creationId xmlns:p14="http://schemas.microsoft.com/office/powerpoint/2010/main" val="2869671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1208323"/>
            <a:ext cx="7832785" cy="2308324"/>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4.  MATRICULA</a:t>
            </a:r>
            <a:endParaRPr lang="es-CO" sz="1800" dirty="0">
              <a:effectLst/>
              <a:latin typeface="Times New Roman" panose="02020603050405020304" pitchFamily="18" charset="0"/>
              <a:ea typeface="Times New Roman" panose="02020603050405020304" pitchFamily="18" charset="0"/>
            </a:endParaRPr>
          </a:p>
          <a:p>
            <a:endParaRPr lang="es-MX" dirty="0"/>
          </a:p>
          <a:p>
            <a:pPr marL="285750" indent="-285750">
              <a:buFont typeface="Arial" panose="020B0604020202020204" pitchFamily="34" charset="0"/>
              <a:buChar char="•"/>
            </a:pPr>
            <a:r>
              <a:rPr lang="es-CO" b="1" dirty="0"/>
              <a:t>Matrícula estudiantes activos</a:t>
            </a:r>
          </a:p>
          <a:p>
            <a:pPr marL="285750" indent="-285750">
              <a:buFont typeface="Arial" panose="020B0604020202020204" pitchFamily="34" charset="0"/>
              <a:buChar char="•"/>
            </a:pPr>
            <a:r>
              <a:rPr lang="es-CO" b="1" dirty="0"/>
              <a:t>Matrícula estudiantes nuevos</a:t>
            </a:r>
          </a:p>
          <a:p>
            <a:pPr marL="285750" indent="-285750">
              <a:buFont typeface="Arial" panose="020B0604020202020204" pitchFamily="34" charset="0"/>
              <a:buChar char="•"/>
            </a:pPr>
            <a:endParaRPr lang="es-CO" b="1" dirty="0"/>
          </a:p>
          <a:p>
            <a:r>
              <a:rPr lang="es-CO" b="1" dirty="0"/>
              <a:t>Matricula SIMAT 2 junio 2022</a:t>
            </a:r>
          </a:p>
          <a:p>
            <a:endParaRPr lang="es-CO" dirty="0"/>
          </a:p>
        </p:txBody>
      </p:sp>
      <p:graphicFrame>
        <p:nvGraphicFramePr>
          <p:cNvPr id="6" name="Tabla 6">
            <a:extLst>
              <a:ext uri="{FF2B5EF4-FFF2-40B4-BE49-F238E27FC236}">
                <a16:creationId xmlns:a16="http://schemas.microsoft.com/office/drawing/2014/main" id="{E0B5CC31-3614-7D91-5177-3F5963F0E813}"/>
              </a:ext>
            </a:extLst>
          </p:cNvPr>
          <p:cNvGraphicFramePr>
            <a:graphicFrameLocks noGrp="1"/>
          </p:cNvGraphicFramePr>
          <p:nvPr>
            <p:extLst>
              <p:ext uri="{D42A27DB-BD31-4B8C-83A1-F6EECF244321}">
                <p14:modId xmlns:p14="http://schemas.microsoft.com/office/powerpoint/2010/main" val="420849301"/>
              </p:ext>
            </p:extLst>
          </p:nvPr>
        </p:nvGraphicFramePr>
        <p:xfrm>
          <a:off x="2320505" y="3509962"/>
          <a:ext cx="7550991" cy="2028195"/>
        </p:xfrm>
        <a:graphic>
          <a:graphicData uri="http://schemas.openxmlformats.org/drawingml/2006/table">
            <a:tbl>
              <a:tblPr firstRow="1" bandRow="1">
                <a:tableStyleId>{00A15C55-8517-42AA-B614-E9B94910E393}</a:tableStyleId>
              </a:tblPr>
              <a:tblGrid>
                <a:gridCol w="1078713">
                  <a:extLst>
                    <a:ext uri="{9D8B030D-6E8A-4147-A177-3AD203B41FA5}">
                      <a16:colId xmlns:a16="http://schemas.microsoft.com/office/drawing/2014/main" val="2050511313"/>
                    </a:ext>
                  </a:extLst>
                </a:gridCol>
                <a:gridCol w="1078713">
                  <a:extLst>
                    <a:ext uri="{9D8B030D-6E8A-4147-A177-3AD203B41FA5}">
                      <a16:colId xmlns:a16="http://schemas.microsoft.com/office/drawing/2014/main" val="146702609"/>
                    </a:ext>
                  </a:extLst>
                </a:gridCol>
                <a:gridCol w="1078713">
                  <a:extLst>
                    <a:ext uri="{9D8B030D-6E8A-4147-A177-3AD203B41FA5}">
                      <a16:colId xmlns:a16="http://schemas.microsoft.com/office/drawing/2014/main" val="1907128235"/>
                    </a:ext>
                  </a:extLst>
                </a:gridCol>
                <a:gridCol w="1078713">
                  <a:extLst>
                    <a:ext uri="{9D8B030D-6E8A-4147-A177-3AD203B41FA5}">
                      <a16:colId xmlns:a16="http://schemas.microsoft.com/office/drawing/2014/main" val="1191621070"/>
                    </a:ext>
                  </a:extLst>
                </a:gridCol>
                <a:gridCol w="1078713">
                  <a:extLst>
                    <a:ext uri="{9D8B030D-6E8A-4147-A177-3AD203B41FA5}">
                      <a16:colId xmlns:a16="http://schemas.microsoft.com/office/drawing/2014/main" val="2167543389"/>
                    </a:ext>
                  </a:extLst>
                </a:gridCol>
                <a:gridCol w="1078713">
                  <a:extLst>
                    <a:ext uri="{9D8B030D-6E8A-4147-A177-3AD203B41FA5}">
                      <a16:colId xmlns:a16="http://schemas.microsoft.com/office/drawing/2014/main" val="2668937455"/>
                    </a:ext>
                  </a:extLst>
                </a:gridCol>
                <a:gridCol w="1078713">
                  <a:extLst>
                    <a:ext uri="{9D8B030D-6E8A-4147-A177-3AD203B41FA5}">
                      <a16:colId xmlns:a16="http://schemas.microsoft.com/office/drawing/2014/main" val="3652190970"/>
                    </a:ext>
                  </a:extLst>
                </a:gridCol>
              </a:tblGrid>
              <a:tr h="778903">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ZONA</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OFICIAL</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NO OFICIAL</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TOTAL MATRICULA</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b"/>
                </a:tc>
                <a:extLst>
                  <a:ext uri="{0D108BD9-81ED-4DB2-BD59-A6C34878D82A}">
                    <a16:rowId xmlns:a16="http://schemas.microsoft.com/office/drawing/2014/main" val="4032129361"/>
                  </a:ext>
                </a:extLst>
              </a:tr>
              <a:tr h="312323">
                <a:tc>
                  <a:txBody>
                    <a:bodyPr/>
                    <a:lstStyle/>
                    <a:p>
                      <a:pPr algn="l" fontAlgn="b"/>
                      <a:r>
                        <a:rPr lang="es-CO" sz="1400" b="0" i="0" u="none" strike="noStrike" dirty="0">
                          <a:solidFill>
                            <a:srgbClr val="000000"/>
                          </a:solidFill>
                          <a:effectLst/>
                          <a:latin typeface="Arial" panose="020B0604020202020204" pitchFamily="34" charset="0"/>
                          <a:cs typeface="Arial" panose="020B0604020202020204" pitchFamily="34" charset="0"/>
                        </a:rPr>
                        <a:t>URBANA</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80.164</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56%</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17.089</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99,5%</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97.253</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60%</a:t>
                      </a:r>
                    </a:p>
                  </a:txBody>
                  <a:tcPr marL="9525" marR="9525" marT="9525" marB="0" anchor="b"/>
                </a:tc>
                <a:extLst>
                  <a:ext uri="{0D108BD9-81ED-4DB2-BD59-A6C34878D82A}">
                    <a16:rowId xmlns:a16="http://schemas.microsoft.com/office/drawing/2014/main" val="3647458700"/>
                  </a:ext>
                </a:extLst>
              </a:tr>
              <a:tr h="312323">
                <a:tc>
                  <a:txBody>
                    <a:bodyPr/>
                    <a:lstStyle/>
                    <a:p>
                      <a:pPr algn="l" fontAlgn="b"/>
                      <a:r>
                        <a:rPr lang="es-CO" sz="1400" b="0" i="0" u="none" strike="noStrike" dirty="0">
                          <a:solidFill>
                            <a:srgbClr val="000000"/>
                          </a:solidFill>
                          <a:effectLst/>
                          <a:latin typeface="Arial" panose="020B0604020202020204" pitchFamily="34" charset="0"/>
                          <a:cs typeface="Arial" panose="020B0604020202020204" pitchFamily="34" charset="0"/>
                        </a:rPr>
                        <a:t>RURAL</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63.998</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44%</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82</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0,5%</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64.080</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40%</a:t>
                      </a:r>
                    </a:p>
                  </a:txBody>
                  <a:tcPr marL="9525" marR="9525" marT="9525" marB="0" anchor="b"/>
                </a:tc>
                <a:extLst>
                  <a:ext uri="{0D108BD9-81ED-4DB2-BD59-A6C34878D82A}">
                    <a16:rowId xmlns:a16="http://schemas.microsoft.com/office/drawing/2014/main" val="598303996"/>
                  </a:ext>
                </a:extLst>
              </a:tr>
              <a:tr h="312323">
                <a:tc>
                  <a:txBody>
                    <a:bodyPr/>
                    <a:lstStyle/>
                    <a:p>
                      <a:pPr algn="l" fontAlgn="b"/>
                      <a:r>
                        <a:rPr lang="es-CO" sz="1400" b="0" i="0" u="none" strike="noStrike">
                          <a:solidFill>
                            <a:srgbClr val="000000"/>
                          </a:solidFill>
                          <a:effectLst/>
                          <a:latin typeface="Arial" panose="020B0604020202020204" pitchFamily="34" charset="0"/>
                          <a:cs typeface="Arial" panose="020B0604020202020204" pitchFamily="34" charset="0"/>
                        </a:rPr>
                        <a:t>TOTAL</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144.162</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100%</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17.171</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100,0%</a:t>
                      </a:r>
                    </a:p>
                  </a:txBody>
                  <a:tcPr marL="9525" marR="9525" marT="9525" marB="0" anchor="b"/>
                </a:tc>
                <a:tc>
                  <a:txBody>
                    <a:bodyPr/>
                    <a:lstStyle/>
                    <a:p>
                      <a:pPr algn="r" fontAlgn="b"/>
                      <a:r>
                        <a:rPr lang="es-CO" sz="1400" b="0" i="0" u="none" strike="noStrike" dirty="0">
                          <a:solidFill>
                            <a:srgbClr val="000000"/>
                          </a:solidFill>
                          <a:effectLst/>
                          <a:latin typeface="Arial" panose="020B0604020202020204" pitchFamily="34" charset="0"/>
                          <a:cs typeface="Arial" panose="020B0604020202020204" pitchFamily="34" charset="0"/>
                        </a:rPr>
                        <a:t>161.333</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b"/>
                </a:tc>
                <a:extLst>
                  <a:ext uri="{0D108BD9-81ED-4DB2-BD59-A6C34878D82A}">
                    <a16:rowId xmlns:a16="http://schemas.microsoft.com/office/drawing/2014/main" val="2896891550"/>
                  </a:ext>
                </a:extLst>
              </a:tr>
              <a:tr h="312323">
                <a:tc>
                  <a:txBody>
                    <a:bodyPr/>
                    <a:lstStyle/>
                    <a:p>
                      <a:pPr algn="l" fontAlgn="b"/>
                      <a:r>
                        <a:rPr lang="es-CO" sz="1400" b="0"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90%</a:t>
                      </a:r>
                    </a:p>
                  </a:txBody>
                  <a:tcPr marL="9525" marR="9525" marT="9525" marB="0" anchor="b"/>
                </a:tc>
                <a:tc>
                  <a:txBody>
                    <a:bodyPr/>
                    <a:lstStyle/>
                    <a:p>
                      <a:pPr algn="l" fontAlgn="b"/>
                      <a:r>
                        <a:rPr lang="es-CO"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r" fontAlgn="b"/>
                      <a:r>
                        <a:rPr lang="es-CO" sz="14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tc>
                <a:tc>
                  <a:txBody>
                    <a:bodyPr/>
                    <a:lstStyle/>
                    <a:p>
                      <a:pPr algn="l" fontAlgn="b"/>
                      <a:r>
                        <a:rPr lang="es-CO"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l" fontAlgn="b"/>
                      <a:r>
                        <a:rPr lang="es-CO"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l" fontAlgn="b"/>
                      <a:r>
                        <a:rPr lang="es-CO"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extLst>
                  <a:ext uri="{0D108BD9-81ED-4DB2-BD59-A6C34878D82A}">
                    <a16:rowId xmlns:a16="http://schemas.microsoft.com/office/drawing/2014/main" val="1658205661"/>
                  </a:ext>
                </a:extLst>
              </a:tr>
            </a:tbl>
          </a:graphicData>
        </a:graphic>
      </p:graphicFrame>
      <p:sp>
        <p:nvSpPr>
          <p:cNvPr id="7" name="CuadroTexto 6">
            <a:extLst>
              <a:ext uri="{FF2B5EF4-FFF2-40B4-BE49-F238E27FC236}">
                <a16:creationId xmlns:a16="http://schemas.microsoft.com/office/drawing/2014/main" id="{E1B2D485-3C88-982B-F36D-D5A0568FFB40}"/>
              </a:ext>
            </a:extLst>
          </p:cNvPr>
          <p:cNvSpPr txBox="1"/>
          <p:nvPr/>
        </p:nvSpPr>
        <p:spPr>
          <a:xfrm flipH="1">
            <a:off x="2512874" y="5986732"/>
            <a:ext cx="7358622" cy="523220"/>
          </a:xfrm>
          <a:prstGeom prst="rect">
            <a:avLst/>
          </a:prstGeom>
          <a:noFill/>
        </p:spPr>
        <p:txBody>
          <a:bodyPr wrap="square" rtlCol="0">
            <a:spAutoFit/>
          </a:bodyPr>
          <a:lstStyle/>
          <a:p>
            <a:r>
              <a:rPr lang="es-MX" sz="1400" b="1" dirty="0"/>
              <a:t>OFERTA OFICIAL. 212 INSTITUCIONES EDUCATIVAS. 1834 SEDES: 221 URBANAS - 1613 RURALES</a:t>
            </a:r>
          </a:p>
          <a:p>
            <a:r>
              <a:rPr lang="es-MX" sz="1400" b="1" dirty="0"/>
              <a:t>OFERTA NO OFICIAL. 146 ESTABLECIMIENTOS EDUCATIVOS: 143 URBANOS - 3 RURALES</a:t>
            </a:r>
            <a:endParaRPr lang="es-CO" sz="1200" b="1" dirty="0"/>
          </a:p>
        </p:txBody>
      </p:sp>
    </p:spTree>
    <p:extLst>
      <p:ext uri="{BB962C8B-B14F-4D97-AF65-F5344CB8AC3E}">
        <p14:creationId xmlns:p14="http://schemas.microsoft.com/office/powerpoint/2010/main" val="101737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1208323"/>
            <a:ext cx="7832785" cy="2031325"/>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4.  MATRICULA</a:t>
            </a:r>
            <a:endParaRPr lang="es-CO" sz="1800" dirty="0">
              <a:effectLst/>
              <a:latin typeface="Times New Roman" panose="02020603050405020304" pitchFamily="18" charset="0"/>
              <a:ea typeface="Times New Roman" panose="02020603050405020304" pitchFamily="18" charset="0"/>
            </a:endParaRPr>
          </a:p>
          <a:p>
            <a:endParaRPr lang="es-MX" dirty="0"/>
          </a:p>
          <a:p>
            <a:pPr marL="285750" indent="-285750">
              <a:buFont typeface="Arial" panose="020B0604020202020204" pitchFamily="34" charset="0"/>
              <a:buChar char="•"/>
            </a:pPr>
            <a:r>
              <a:rPr lang="es-CO" b="1" dirty="0"/>
              <a:t>COMPARATIVO TOTAL MATRICULA 2019 - 2022</a:t>
            </a:r>
          </a:p>
          <a:p>
            <a:endParaRPr lang="es-CO" b="1" dirty="0"/>
          </a:p>
          <a:p>
            <a:endParaRPr lang="es-CO" dirty="0"/>
          </a:p>
          <a:p>
            <a:endParaRPr lang="es-CO" dirty="0"/>
          </a:p>
        </p:txBody>
      </p:sp>
      <p:graphicFrame>
        <p:nvGraphicFramePr>
          <p:cNvPr id="6" name="Tabla 6">
            <a:extLst>
              <a:ext uri="{FF2B5EF4-FFF2-40B4-BE49-F238E27FC236}">
                <a16:creationId xmlns:a16="http://schemas.microsoft.com/office/drawing/2014/main" id="{E0B5CC31-3614-7D91-5177-3F5963F0E813}"/>
              </a:ext>
            </a:extLst>
          </p:cNvPr>
          <p:cNvGraphicFramePr>
            <a:graphicFrameLocks noGrp="1"/>
          </p:cNvGraphicFramePr>
          <p:nvPr>
            <p:extLst>
              <p:ext uri="{D42A27DB-BD31-4B8C-83A1-F6EECF244321}">
                <p14:modId xmlns:p14="http://schemas.microsoft.com/office/powerpoint/2010/main" val="186148224"/>
              </p:ext>
            </p:extLst>
          </p:nvPr>
        </p:nvGraphicFramePr>
        <p:xfrm>
          <a:off x="2165230" y="2700068"/>
          <a:ext cx="7988060" cy="2557734"/>
        </p:xfrm>
        <a:graphic>
          <a:graphicData uri="http://schemas.openxmlformats.org/drawingml/2006/table">
            <a:tbl>
              <a:tblPr firstRow="1" bandRow="1">
                <a:tableStyleId>{00A15C55-8517-42AA-B614-E9B94910E393}</a:tableStyleId>
              </a:tblPr>
              <a:tblGrid>
                <a:gridCol w="1402484">
                  <a:extLst>
                    <a:ext uri="{9D8B030D-6E8A-4147-A177-3AD203B41FA5}">
                      <a16:colId xmlns:a16="http://schemas.microsoft.com/office/drawing/2014/main" val="2050511313"/>
                    </a:ext>
                  </a:extLst>
                </a:gridCol>
                <a:gridCol w="1097596">
                  <a:extLst>
                    <a:ext uri="{9D8B030D-6E8A-4147-A177-3AD203B41FA5}">
                      <a16:colId xmlns:a16="http://schemas.microsoft.com/office/drawing/2014/main" val="146702609"/>
                    </a:ext>
                  </a:extLst>
                </a:gridCol>
                <a:gridCol w="1097596">
                  <a:extLst>
                    <a:ext uri="{9D8B030D-6E8A-4147-A177-3AD203B41FA5}">
                      <a16:colId xmlns:a16="http://schemas.microsoft.com/office/drawing/2014/main" val="1907128235"/>
                    </a:ext>
                  </a:extLst>
                </a:gridCol>
                <a:gridCol w="1097596">
                  <a:extLst>
                    <a:ext uri="{9D8B030D-6E8A-4147-A177-3AD203B41FA5}">
                      <a16:colId xmlns:a16="http://schemas.microsoft.com/office/drawing/2014/main" val="1191621070"/>
                    </a:ext>
                  </a:extLst>
                </a:gridCol>
                <a:gridCol w="1097596">
                  <a:extLst>
                    <a:ext uri="{9D8B030D-6E8A-4147-A177-3AD203B41FA5}">
                      <a16:colId xmlns:a16="http://schemas.microsoft.com/office/drawing/2014/main" val="2167543389"/>
                    </a:ext>
                  </a:extLst>
                </a:gridCol>
                <a:gridCol w="1097596">
                  <a:extLst>
                    <a:ext uri="{9D8B030D-6E8A-4147-A177-3AD203B41FA5}">
                      <a16:colId xmlns:a16="http://schemas.microsoft.com/office/drawing/2014/main" val="2668937455"/>
                    </a:ext>
                  </a:extLst>
                </a:gridCol>
                <a:gridCol w="1097596">
                  <a:extLst>
                    <a:ext uri="{9D8B030D-6E8A-4147-A177-3AD203B41FA5}">
                      <a16:colId xmlns:a16="http://schemas.microsoft.com/office/drawing/2014/main" val="3652190970"/>
                    </a:ext>
                  </a:extLst>
                </a:gridCol>
              </a:tblGrid>
              <a:tr h="1158730">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VIGENCIAS</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OFICIAL</a:t>
                      </a:r>
                    </a:p>
                  </a:txBody>
                  <a:tcPr marL="9525" marR="9525" marT="9525" marB="0" anchor="b"/>
                </a:tc>
                <a:tc>
                  <a:txBody>
                    <a:bodyPr/>
                    <a:lstStyle/>
                    <a:p>
                      <a:pPr algn="ctr" fontAlgn="b"/>
                      <a:r>
                        <a:rPr lang="es-CO" sz="1400" b="1" i="0" u="none" strike="noStrike">
                          <a:solidFill>
                            <a:srgbClr val="000000"/>
                          </a:solidFill>
                          <a:effectLst/>
                          <a:latin typeface="Arial" panose="020B0604020202020204" pitchFamily="34" charset="0"/>
                          <a:cs typeface="Arial" panose="020B0604020202020204" pitchFamily="34" charset="0"/>
                        </a:rPr>
                        <a:t>COMPORTAMIENTO OFICIAL</a:t>
                      </a:r>
                    </a:p>
                  </a:txBody>
                  <a:tcPr marL="9525" marR="9525" marT="9525" marB="0" anchor="b"/>
                </a:tc>
                <a:tc>
                  <a:txBody>
                    <a:bodyPr/>
                    <a:lstStyle/>
                    <a:p>
                      <a:pPr algn="ctr" fontAlgn="b"/>
                      <a:r>
                        <a:rPr lang="es-CO" sz="1400" b="1" i="0" u="none" strike="noStrike">
                          <a:solidFill>
                            <a:srgbClr val="000000"/>
                          </a:solidFill>
                          <a:effectLst/>
                          <a:latin typeface="Arial" panose="020B0604020202020204" pitchFamily="34" charset="0"/>
                          <a:cs typeface="Arial" panose="020B0604020202020204" pitchFamily="34" charset="0"/>
                        </a:rPr>
                        <a:t>NO OFICIAL</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COMPORTAMIENTO NO OFICIAL</a:t>
                      </a:r>
                    </a:p>
                  </a:txBody>
                  <a:tcPr marL="9525" marR="9525" marT="9525" marB="0" anchor="b"/>
                </a:tc>
                <a:tc>
                  <a:txBody>
                    <a:bodyPr/>
                    <a:lstStyle/>
                    <a:p>
                      <a:pPr algn="ctr" fontAlgn="b"/>
                      <a:r>
                        <a:rPr lang="es-CO" sz="1400" b="1" i="0" u="none" strike="noStrike">
                          <a:solidFill>
                            <a:srgbClr val="000000"/>
                          </a:solidFill>
                          <a:effectLst/>
                          <a:latin typeface="Arial" panose="020B0604020202020204" pitchFamily="34" charset="0"/>
                          <a:cs typeface="Arial" panose="020B0604020202020204" pitchFamily="34" charset="0"/>
                        </a:rPr>
                        <a:t>TOTAL</a:t>
                      </a:r>
                    </a:p>
                  </a:txBody>
                  <a:tcPr marL="9525" marR="9525" marT="9525" marB="0" anchor="b"/>
                </a:tc>
                <a:tc>
                  <a:txBody>
                    <a:bodyPr/>
                    <a:lstStyle/>
                    <a:p>
                      <a:pPr algn="ctr" fontAlgn="b"/>
                      <a:r>
                        <a:rPr lang="es-CO" sz="1400" b="1" i="0" u="none" strike="noStrike" dirty="0">
                          <a:solidFill>
                            <a:srgbClr val="000000"/>
                          </a:solidFill>
                          <a:effectLst/>
                          <a:latin typeface="Arial" panose="020B0604020202020204" pitchFamily="34" charset="0"/>
                          <a:cs typeface="Arial" panose="020B0604020202020204" pitchFamily="34" charset="0"/>
                        </a:rPr>
                        <a:t>COMPORTAMIENTO TOTAL</a:t>
                      </a:r>
                    </a:p>
                  </a:txBody>
                  <a:tcPr marL="9525" marR="9525" marT="9525" marB="0" anchor="b"/>
                </a:tc>
                <a:extLst>
                  <a:ext uri="{0D108BD9-81ED-4DB2-BD59-A6C34878D82A}">
                    <a16:rowId xmlns:a16="http://schemas.microsoft.com/office/drawing/2014/main" val="4032129361"/>
                  </a:ext>
                </a:extLst>
              </a:tr>
              <a:tr h="349751">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2019</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148.809</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16.995</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165.804</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extLst>
                  <a:ext uri="{0D108BD9-81ED-4DB2-BD59-A6C34878D82A}">
                    <a16:rowId xmlns:a16="http://schemas.microsoft.com/office/drawing/2014/main" val="3647458700"/>
                  </a:ext>
                </a:extLst>
              </a:tr>
              <a:tr h="349751">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2020</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148.070</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-739</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16.892</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-103</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164.962</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-842</a:t>
                      </a:r>
                    </a:p>
                  </a:txBody>
                  <a:tcPr marL="9525" marR="9525" marT="9525" marB="0" anchor="b"/>
                </a:tc>
                <a:extLst>
                  <a:ext uri="{0D108BD9-81ED-4DB2-BD59-A6C34878D82A}">
                    <a16:rowId xmlns:a16="http://schemas.microsoft.com/office/drawing/2014/main" val="598303996"/>
                  </a:ext>
                </a:extLst>
              </a:tr>
              <a:tr h="349751">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2021</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150.387</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2.317</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15.202</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-1.690</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165.589</a:t>
                      </a:r>
                    </a:p>
                  </a:txBody>
                  <a:tcPr marL="9525" marR="9525" marT="9525" marB="0" anchor="b"/>
                </a:tc>
                <a:tc>
                  <a:txBody>
                    <a:bodyPr/>
                    <a:lstStyle/>
                    <a:p>
                      <a:pPr algn="ctr" fontAlgn="b"/>
                      <a:r>
                        <a:rPr lang="es-CO" sz="1400" b="0" i="0" u="none" strike="noStrike">
                          <a:solidFill>
                            <a:srgbClr val="000000"/>
                          </a:solidFill>
                          <a:effectLst/>
                          <a:latin typeface="Arial" panose="020B0604020202020204" pitchFamily="34" charset="0"/>
                          <a:cs typeface="Arial" panose="020B0604020202020204" pitchFamily="34" charset="0"/>
                        </a:rPr>
                        <a:t>627</a:t>
                      </a:r>
                    </a:p>
                  </a:txBody>
                  <a:tcPr marL="9525" marR="9525" marT="9525" marB="0" anchor="b"/>
                </a:tc>
                <a:extLst>
                  <a:ext uri="{0D108BD9-81ED-4DB2-BD59-A6C34878D82A}">
                    <a16:rowId xmlns:a16="http://schemas.microsoft.com/office/drawing/2014/main" val="2896891550"/>
                  </a:ext>
                </a:extLst>
              </a:tr>
              <a:tr h="349751">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2022</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144.162</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-6.225</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17.171</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1.969</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161.333</a:t>
                      </a:r>
                    </a:p>
                  </a:txBody>
                  <a:tcPr marL="9525" marR="9525" marT="9525" marB="0" anchor="b"/>
                </a:tc>
                <a:tc>
                  <a:txBody>
                    <a:bodyPr/>
                    <a:lstStyle/>
                    <a:p>
                      <a:pPr algn="ctr" fontAlgn="b"/>
                      <a:r>
                        <a:rPr lang="es-CO" sz="1400" b="0" i="0" u="none" strike="noStrike" dirty="0">
                          <a:solidFill>
                            <a:srgbClr val="000000"/>
                          </a:solidFill>
                          <a:effectLst/>
                          <a:latin typeface="Arial" panose="020B0604020202020204" pitchFamily="34" charset="0"/>
                          <a:cs typeface="Arial" panose="020B0604020202020204" pitchFamily="34" charset="0"/>
                        </a:rPr>
                        <a:t>-4.256</a:t>
                      </a:r>
                    </a:p>
                  </a:txBody>
                  <a:tcPr marL="9525" marR="9525" marT="9525" marB="0" anchor="b"/>
                </a:tc>
                <a:extLst>
                  <a:ext uri="{0D108BD9-81ED-4DB2-BD59-A6C34878D82A}">
                    <a16:rowId xmlns:a16="http://schemas.microsoft.com/office/drawing/2014/main" val="1658205661"/>
                  </a:ext>
                </a:extLst>
              </a:tr>
            </a:tbl>
          </a:graphicData>
        </a:graphic>
      </p:graphicFrame>
    </p:spTree>
    <p:extLst>
      <p:ext uri="{BB962C8B-B14F-4D97-AF65-F5344CB8AC3E}">
        <p14:creationId xmlns:p14="http://schemas.microsoft.com/office/powerpoint/2010/main" val="339801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668743"/>
            <a:ext cx="7832785" cy="2031325"/>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4.  MATRICULA</a:t>
            </a:r>
            <a:endParaRPr lang="es-CO" sz="1800" dirty="0">
              <a:effectLst/>
              <a:latin typeface="Times New Roman" panose="02020603050405020304" pitchFamily="18" charset="0"/>
              <a:ea typeface="Times New Roman" panose="02020603050405020304" pitchFamily="18" charset="0"/>
            </a:endParaRPr>
          </a:p>
          <a:p>
            <a:endParaRPr lang="es-MX" dirty="0"/>
          </a:p>
          <a:p>
            <a:pPr marL="285750" indent="-285750">
              <a:buFont typeface="Arial" panose="020B0604020202020204" pitchFamily="34" charset="0"/>
              <a:buChar char="•"/>
            </a:pPr>
            <a:r>
              <a:rPr lang="es-CO" b="1" dirty="0"/>
              <a:t>COMPARATIVO TOTAL MATRICULA 2022 VS 2021</a:t>
            </a:r>
          </a:p>
          <a:p>
            <a:endParaRPr lang="es-CO" b="1" dirty="0"/>
          </a:p>
          <a:p>
            <a:endParaRPr lang="es-CO" dirty="0"/>
          </a:p>
          <a:p>
            <a:endParaRPr lang="es-CO" dirty="0"/>
          </a:p>
        </p:txBody>
      </p:sp>
      <p:graphicFrame>
        <p:nvGraphicFramePr>
          <p:cNvPr id="6" name="Tabla 6">
            <a:extLst>
              <a:ext uri="{FF2B5EF4-FFF2-40B4-BE49-F238E27FC236}">
                <a16:creationId xmlns:a16="http://schemas.microsoft.com/office/drawing/2014/main" id="{E0B5CC31-3614-7D91-5177-3F5963F0E813}"/>
              </a:ext>
            </a:extLst>
          </p:cNvPr>
          <p:cNvGraphicFramePr>
            <a:graphicFrameLocks noGrp="1"/>
          </p:cNvGraphicFramePr>
          <p:nvPr>
            <p:extLst>
              <p:ext uri="{D42A27DB-BD31-4B8C-83A1-F6EECF244321}">
                <p14:modId xmlns:p14="http://schemas.microsoft.com/office/powerpoint/2010/main" val="292877749"/>
              </p:ext>
            </p:extLst>
          </p:nvPr>
        </p:nvGraphicFramePr>
        <p:xfrm>
          <a:off x="2242867" y="2077582"/>
          <a:ext cx="7988063" cy="3904263"/>
        </p:xfrm>
        <a:graphic>
          <a:graphicData uri="http://schemas.openxmlformats.org/drawingml/2006/table">
            <a:tbl>
              <a:tblPr firstRow="1" bandRow="1">
                <a:tableStyleId>{00A15C55-8517-42AA-B614-E9B94910E393}</a:tableStyleId>
              </a:tblPr>
              <a:tblGrid>
                <a:gridCol w="1233056">
                  <a:extLst>
                    <a:ext uri="{9D8B030D-6E8A-4147-A177-3AD203B41FA5}">
                      <a16:colId xmlns:a16="http://schemas.microsoft.com/office/drawing/2014/main" val="2050511313"/>
                    </a:ext>
                  </a:extLst>
                </a:gridCol>
                <a:gridCol w="965001">
                  <a:extLst>
                    <a:ext uri="{9D8B030D-6E8A-4147-A177-3AD203B41FA5}">
                      <a16:colId xmlns:a16="http://schemas.microsoft.com/office/drawing/2014/main" val="146702609"/>
                    </a:ext>
                  </a:extLst>
                </a:gridCol>
                <a:gridCol w="965001">
                  <a:extLst>
                    <a:ext uri="{9D8B030D-6E8A-4147-A177-3AD203B41FA5}">
                      <a16:colId xmlns:a16="http://schemas.microsoft.com/office/drawing/2014/main" val="1907128235"/>
                    </a:ext>
                  </a:extLst>
                </a:gridCol>
                <a:gridCol w="965001">
                  <a:extLst>
                    <a:ext uri="{9D8B030D-6E8A-4147-A177-3AD203B41FA5}">
                      <a16:colId xmlns:a16="http://schemas.microsoft.com/office/drawing/2014/main" val="1191621070"/>
                    </a:ext>
                  </a:extLst>
                </a:gridCol>
                <a:gridCol w="965001">
                  <a:extLst>
                    <a:ext uri="{9D8B030D-6E8A-4147-A177-3AD203B41FA5}">
                      <a16:colId xmlns:a16="http://schemas.microsoft.com/office/drawing/2014/main" val="2167543389"/>
                    </a:ext>
                  </a:extLst>
                </a:gridCol>
                <a:gridCol w="965001">
                  <a:extLst>
                    <a:ext uri="{9D8B030D-6E8A-4147-A177-3AD203B41FA5}">
                      <a16:colId xmlns:a16="http://schemas.microsoft.com/office/drawing/2014/main" val="2668937455"/>
                    </a:ext>
                  </a:extLst>
                </a:gridCol>
                <a:gridCol w="965001">
                  <a:extLst>
                    <a:ext uri="{9D8B030D-6E8A-4147-A177-3AD203B41FA5}">
                      <a16:colId xmlns:a16="http://schemas.microsoft.com/office/drawing/2014/main" val="3652190970"/>
                    </a:ext>
                  </a:extLst>
                </a:gridCol>
                <a:gridCol w="965001">
                  <a:extLst>
                    <a:ext uri="{9D8B030D-6E8A-4147-A177-3AD203B41FA5}">
                      <a16:colId xmlns:a16="http://schemas.microsoft.com/office/drawing/2014/main" val="2596002309"/>
                    </a:ext>
                  </a:extLst>
                </a:gridCol>
              </a:tblGrid>
              <a:tr h="846773">
                <a:tc rowSpan="2">
                  <a:txBody>
                    <a:bodyPr/>
                    <a:lstStyle/>
                    <a:p>
                      <a:pPr algn="ctr" rtl="0" fontAlgn="ctr"/>
                      <a:r>
                        <a:rPr lang="es-CO" sz="1200" b="1" i="0" u="none" strike="noStrike" dirty="0">
                          <a:solidFill>
                            <a:srgbClr val="000000"/>
                          </a:solidFill>
                          <a:effectLst/>
                          <a:latin typeface="Arial" panose="020B0604020202020204" pitchFamily="34" charset="0"/>
                        </a:rPr>
                        <a:t>NIVEL EDUCATIVO</a:t>
                      </a:r>
                    </a:p>
                  </a:txBody>
                  <a:tcPr marL="9525" marR="9525" marT="9525" marB="0" anchor="ctr"/>
                </a:tc>
                <a:tc gridSpan="2">
                  <a:txBody>
                    <a:bodyPr/>
                    <a:lstStyle/>
                    <a:p>
                      <a:pPr algn="ctr" rtl="0" fontAlgn="b"/>
                      <a:r>
                        <a:rPr lang="es-CO" sz="1200" b="1" i="0" u="none" strike="noStrike" dirty="0">
                          <a:solidFill>
                            <a:srgbClr val="000000"/>
                          </a:solidFill>
                          <a:effectLst/>
                          <a:latin typeface="Arial" panose="020B0604020202020204" pitchFamily="34" charset="0"/>
                        </a:rPr>
                        <a:t>MATRICULA 2021</a:t>
                      </a:r>
                    </a:p>
                    <a:p>
                      <a:pPr algn="ctr" rtl="0" fontAlgn="b"/>
                      <a:r>
                        <a:rPr lang="es-CO" sz="1200" b="1" i="0" u="none" strike="noStrike" dirty="0">
                          <a:solidFill>
                            <a:srgbClr val="000000"/>
                          </a:solidFill>
                          <a:effectLst/>
                          <a:latin typeface="Arial" panose="020B0604020202020204" pitchFamily="34" charset="0"/>
                        </a:rPr>
                        <a:t>( 1 OCTUBRE)</a:t>
                      </a:r>
                    </a:p>
                  </a:txBody>
                  <a:tcPr marL="9525" marR="9525" marT="9525" marB="0" anchor="b"/>
                </a:tc>
                <a:tc hMerge="1">
                  <a:txBody>
                    <a:bodyPr/>
                    <a:lstStyle/>
                    <a:p>
                      <a:pPr algn="ctr" rtl="0" fontAlgn="b"/>
                      <a:r>
                        <a:rPr lang="es-CO" sz="1200" b="1" i="0" u="none" strike="noStrike" dirty="0">
                          <a:solidFill>
                            <a:srgbClr val="000000"/>
                          </a:solidFill>
                          <a:effectLst/>
                          <a:latin typeface="Arial" panose="020B0604020202020204" pitchFamily="34" charset="0"/>
                        </a:rPr>
                        <a:t> </a:t>
                      </a:r>
                    </a:p>
                  </a:txBody>
                  <a:tcPr marL="9525" marR="9525" marT="9525" marB="0" anchor="b"/>
                </a:tc>
                <a:tc gridSpan="2">
                  <a:txBody>
                    <a:bodyPr/>
                    <a:lstStyle/>
                    <a:p>
                      <a:pPr algn="ctr" rtl="0" fontAlgn="b"/>
                      <a:r>
                        <a:rPr lang="es-CO" sz="1200" b="1" i="0" u="none" strike="noStrike" dirty="0">
                          <a:solidFill>
                            <a:srgbClr val="000000"/>
                          </a:solidFill>
                          <a:effectLst/>
                          <a:latin typeface="Arial" panose="020B0604020202020204" pitchFamily="34" charset="0"/>
                        </a:rPr>
                        <a:t>MATRICULA 2022</a:t>
                      </a:r>
                    </a:p>
                    <a:p>
                      <a:pPr algn="ctr" rtl="0" fontAlgn="b"/>
                      <a:r>
                        <a:rPr lang="es-CO" sz="1200" b="1" i="0" u="none" strike="noStrike" dirty="0">
                          <a:solidFill>
                            <a:srgbClr val="000000"/>
                          </a:solidFill>
                          <a:effectLst/>
                          <a:latin typeface="Arial" panose="020B0604020202020204" pitchFamily="34" charset="0"/>
                        </a:rPr>
                        <a:t>(1 JUNIO) </a:t>
                      </a:r>
                    </a:p>
                  </a:txBody>
                  <a:tcPr marL="9525" marR="9525" marT="9525" marB="0" anchor="b"/>
                </a:tc>
                <a:tc hMerge="1">
                  <a:txBody>
                    <a:bodyPr/>
                    <a:lstStyle/>
                    <a:p>
                      <a:pPr algn="ctr" rtl="0" fontAlgn="b"/>
                      <a:r>
                        <a:rPr lang="es-CO" sz="1200" b="1" i="0" u="none" strike="noStrike" dirty="0">
                          <a:solidFill>
                            <a:srgbClr val="000000"/>
                          </a:solidFill>
                          <a:effectLst/>
                          <a:latin typeface="Arial" panose="020B0604020202020204" pitchFamily="34" charset="0"/>
                        </a:rPr>
                        <a:t> </a:t>
                      </a:r>
                    </a:p>
                  </a:txBody>
                  <a:tcPr marL="9525" marR="9525" marT="9525" marB="0" anchor="b"/>
                </a:tc>
                <a:tc gridSpan="2">
                  <a:txBody>
                    <a:bodyPr/>
                    <a:lstStyle/>
                    <a:p>
                      <a:pPr algn="ctr" rtl="0" fontAlgn="b"/>
                      <a:r>
                        <a:rPr lang="es-CO" sz="1200" b="1" i="0" u="none" strike="noStrike" dirty="0">
                          <a:solidFill>
                            <a:srgbClr val="000000"/>
                          </a:solidFill>
                          <a:effectLst/>
                          <a:latin typeface="Arial" panose="020B0604020202020204" pitchFamily="34" charset="0"/>
                        </a:rPr>
                        <a:t>COMPORTAMIENTO 2022 VS 2021</a:t>
                      </a:r>
                    </a:p>
                    <a:p>
                      <a:pPr algn="ctr" rtl="0" fontAlgn="b"/>
                      <a:r>
                        <a:rPr lang="es-CO" sz="1200" b="1" i="0" u="none" strike="noStrike" dirty="0">
                          <a:solidFill>
                            <a:srgbClr val="000000"/>
                          </a:solidFill>
                          <a:effectLst/>
                          <a:latin typeface="Arial" panose="020B0604020202020204" pitchFamily="34" charset="0"/>
                        </a:rPr>
                        <a:t> </a:t>
                      </a:r>
                    </a:p>
                  </a:txBody>
                  <a:tcPr marL="9525" marR="9525" marT="9525" marB="0" anchor="b"/>
                </a:tc>
                <a:tc hMerge="1">
                  <a:txBody>
                    <a:bodyPr/>
                    <a:lstStyle/>
                    <a:p>
                      <a:pPr algn="ctr" rtl="0" fontAlgn="b"/>
                      <a:r>
                        <a:rPr lang="es-CO" sz="1200" b="1"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es-MX" sz="1200" b="1" i="0" u="none" strike="noStrike" dirty="0">
                          <a:solidFill>
                            <a:srgbClr val="000000"/>
                          </a:solidFill>
                          <a:effectLst/>
                          <a:latin typeface="Arial" panose="020B0604020202020204" pitchFamily="34" charset="0"/>
                        </a:rPr>
                        <a:t>TOTAL</a:t>
                      </a:r>
                      <a:endParaRPr lang="es-CO" sz="1200" b="1"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032129361"/>
                  </a:ext>
                </a:extLst>
              </a:tr>
              <a:tr h="349751">
                <a:tc vMerge="1">
                  <a:txBody>
                    <a:bodyPr/>
                    <a:lstStyle/>
                    <a:p>
                      <a:endParaRPr lang="es-CO"/>
                    </a:p>
                  </a:txBody>
                  <a:tcPr/>
                </a:tc>
                <a:tc>
                  <a:txBody>
                    <a:bodyPr/>
                    <a:lstStyle/>
                    <a:p>
                      <a:pPr algn="ctr" rtl="0" fontAlgn="b"/>
                      <a:r>
                        <a:rPr lang="es-CO" sz="1200" b="0" i="0" u="none" strike="noStrike" dirty="0">
                          <a:solidFill>
                            <a:srgbClr val="000000"/>
                          </a:solidFill>
                          <a:effectLst/>
                          <a:latin typeface="Arial" panose="020B0604020202020204" pitchFamily="34" charset="0"/>
                        </a:rPr>
                        <a:t>URBANA</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rPr>
                        <a:t>RURAL</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rPr>
                        <a:t>URBANA</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rPr>
                        <a:t>RURAL</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rPr>
                        <a:t>URBANA</a:t>
                      </a:r>
                    </a:p>
                  </a:txBody>
                  <a:tcPr marL="9525" marR="9525" marT="9525" marB="0" anchor="b"/>
                </a:tc>
                <a:tc>
                  <a:txBody>
                    <a:bodyPr/>
                    <a:lstStyle/>
                    <a:p>
                      <a:pPr algn="ctr" rtl="0" fontAlgn="b"/>
                      <a:r>
                        <a:rPr lang="es-MX" sz="1200" b="0" i="0" u="none" strike="noStrike" dirty="0">
                          <a:solidFill>
                            <a:srgbClr val="000000"/>
                          </a:solidFill>
                          <a:effectLst/>
                          <a:latin typeface="Arial" panose="020B0604020202020204" pitchFamily="34" charset="0"/>
                        </a:rPr>
                        <a:t>RURAL</a:t>
                      </a:r>
                      <a:endParaRPr lang="es-CO"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es-MX" sz="1200" b="0" i="0" u="none" strike="noStrike" dirty="0">
                          <a:solidFill>
                            <a:srgbClr val="000000"/>
                          </a:solidFill>
                          <a:effectLst/>
                          <a:latin typeface="Arial" panose="020B0604020202020204" pitchFamily="34" charset="0"/>
                        </a:rPr>
                        <a:t>URB/RUR</a:t>
                      </a:r>
                      <a:endParaRPr lang="es-CO" sz="12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47458700"/>
                  </a:ext>
                </a:extLst>
              </a:tr>
              <a:tr h="349751">
                <a:tc>
                  <a:txBody>
                    <a:bodyPr/>
                    <a:lstStyle/>
                    <a:p>
                      <a:pPr algn="l" fontAlgn="b"/>
                      <a:r>
                        <a:rPr lang="es-CO" sz="1200" b="0" i="0" u="none" strike="noStrike">
                          <a:solidFill>
                            <a:srgbClr val="000000"/>
                          </a:solidFill>
                          <a:effectLst/>
                          <a:latin typeface="Arial" panose="020B0604020202020204" pitchFamily="34" charset="0"/>
                          <a:cs typeface="Arial" panose="020B0604020202020204" pitchFamily="34" charset="0"/>
                        </a:rPr>
                        <a:t>PREESCOLAR</a:t>
                      </a:r>
                    </a:p>
                  </a:txBody>
                  <a:tcPr marL="9525" marR="9525" marT="9525" marB="0" anchor="b"/>
                </a:tc>
                <a:tc>
                  <a:txBody>
                    <a:bodyPr/>
                    <a:lstStyle/>
                    <a:p>
                      <a:pPr algn="r" fontAlgn="b"/>
                      <a:r>
                        <a:rPr lang="es-CO" sz="1200" b="0" i="0" u="none" strike="noStrike" dirty="0">
                          <a:solidFill>
                            <a:srgbClr val="000000"/>
                          </a:solidFill>
                          <a:effectLst/>
                          <a:latin typeface="Arial" panose="020B0604020202020204" pitchFamily="34" charset="0"/>
                          <a:cs typeface="Arial" panose="020B0604020202020204" pitchFamily="34" charset="0"/>
                        </a:rPr>
                        <a:t>5.197</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5.123</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5.611</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5.178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414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55</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469</a:t>
                      </a:r>
                    </a:p>
                  </a:txBody>
                  <a:tcPr marL="9525" marR="9525" marT="9525" marB="0" anchor="b"/>
                </a:tc>
                <a:extLst>
                  <a:ext uri="{0D108BD9-81ED-4DB2-BD59-A6C34878D82A}">
                    <a16:rowId xmlns:a16="http://schemas.microsoft.com/office/drawing/2014/main" val="598303996"/>
                  </a:ext>
                </a:extLst>
              </a:tr>
              <a:tr h="349751">
                <a:tc>
                  <a:txBody>
                    <a:bodyPr/>
                    <a:lstStyle/>
                    <a:p>
                      <a:pPr algn="l" fontAlgn="b"/>
                      <a:r>
                        <a:rPr lang="es-CO" sz="1200" b="0" i="0" u="none" strike="noStrike">
                          <a:solidFill>
                            <a:srgbClr val="000000"/>
                          </a:solidFill>
                          <a:effectLst/>
                          <a:latin typeface="Arial" panose="020B0604020202020204" pitchFamily="34" charset="0"/>
                          <a:cs typeface="Arial" panose="020B0604020202020204" pitchFamily="34" charset="0"/>
                        </a:rPr>
                        <a:t>BASICA PRIMARIA</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31.833</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32.454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30.176</a:t>
                      </a:r>
                    </a:p>
                  </a:txBody>
                  <a:tcPr marL="9525" marR="9525" marT="9525" marB="0" anchor="b"/>
                </a:tc>
                <a:tc>
                  <a:txBody>
                    <a:bodyPr/>
                    <a:lstStyle/>
                    <a:p>
                      <a:pPr algn="r" fontAlgn="b"/>
                      <a:r>
                        <a:rPr lang="es-CO" sz="1200" b="0" i="0" u="none" strike="noStrike" dirty="0">
                          <a:solidFill>
                            <a:srgbClr val="000000"/>
                          </a:solidFill>
                          <a:effectLst/>
                          <a:latin typeface="Arial" panose="020B0604020202020204" pitchFamily="34" charset="0"/>
                          <a:cs typeface="Arial" panose="020B0604020202020204" pitchFamily="34" charset="0"/>
                        </a:rPr>
                        <a:t>30.888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-1.657</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-1.566</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-3.223</a:t>
                      </a:r>
                    </a:p>
                  </a:txBody>
                  <a:tcPr marL="9525" marR="9525" marT="9525" marB="0" anchor="b"/>
                </a:tc>
                <a:extLst>
                  <a:ext uri="{0D108BD9-81ED-4DB2-BD59-A6C34878D82A}">
                    <a16:rowId xmlns:a16="http://schemas.microsoft.com/office/drawing/2014/main" val="2896891550"/>
                  </a:ext>
                </a:extLst>
              </a:tr>
              <a:tr h="349751">
                <a:tc>
                  <a:txBody>
                    <a:bodyPr/>
                    <a:lstStyle/>
                    <a:p>
                      <a:pPr algn="l" fontAlgn="b"/>
                      <a:r>
                        <a:rPr lang="es-CO" sz="1200" b="0" i="0" u="none" strike="noStrike">
                          <a:solidFill>
                            <a:srgbClr val="000000"/>
                          </a:solidFill>
                          <a:effectLst/>
                          <a:latin typeface="Arial" panose="020B0604020202020204" pitchFamily="34" charset="0"/>
                          <a:cs typeface="Arial" panose="020B0604020202020204" pitchFamily="34" charset="0"/>
                        </a:rPr>
                        <a:t>BASICA SECUNDARIA</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31.216</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20.982</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29.218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20.314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-1.998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-668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-2.666</a:t>
                      </a:r>
                    </a:p>
                  </a:txBody>
                  <a:tcPr marL="9525" marR="9525" marT="9525" marB="0" anchor="b"/>
                </a:tc>
                <a:extLst>
                  <a:ext uri="{0D108BD9-81ED-4DB2-BD59-A6C34878D82A}">
                    <a16:rowId xmlns:a16="http://schemas.microsoft.com/office/drawing/2014/main" val="1658205661"/>
                  </a:ext>
                </a:extLst>
              </a:tr>
              <a:tr h="349751">
                <a:tc>
                  <a:txBody>
                    <a:bodyPr/>
                    <a:lstStyle/>
                    <a:p>
                      <a:pPr algn="l" fontAlgn="b"/>
                      <a:r>
                        <a:rPr lang="es-CO" sz="1200" b="0" i="0" u="none" strike="noStrike">
                          <a:solidFill>
                            <a:srgbClr val="000000"/>
                          </a:solidFill>
                          <a:effectLst/>
                          <a:latin typeface="Arial" panose="020B0604020202020204" pitchFamily="34" charset="0"/>
                          <a:cs typeface="Arial" panose="020B0604020202020204" pitchFamily="34" charset="0"/>
                        </a:rPr>
                        <a:t>MEDIA</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11.277</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6.623</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10.964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6.671</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-313</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48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-265</a:t>
                      </a:r>
                    </a:p>
                  </a:txBody>
                  <a:tcPr marL="9525" marR="9525" marT="9525" marB="0" anchor="b"/>
                </a:tc>
                <a:extLst>
                  <a:ext uri="{0D108BD9-81ED-4DB2-BD59-A6C34878D82A}">
                    <a16:rowId xmlns:a16="http://schemas.microsoft.com/office/drawing/2014/main" val="3929871143"/>
                  </a:ext>
                </a:extLst>
              </a:tr>
              <a:tr h="349751">
                <a:tc>
                  <a:txBody>
                    <a:bodyPr/>
                    <a:lstStyle/>
                    <a:p>
                      <a:pPr algn="l" fontAlgn="b"/>
                      <a:r>
                        <a:rPr lang="es-CO" sz="1200" b="0" i="0" u="none" strike="noStrike">
                          <a:solidFill>
                            <a:srgbClr val="000000"/>
                          </a:solidFill>
                          <a:effectLst/>
                          <a:latin typeface="Arial" panose="020B0604020202020204" pitchFamily="34" charset="0"/>
                          <a:cs typeface="Arial" panose="020B0604020202020204" pitchFamily="34" charset="0"/>
                        </a:rPr>
                        <a:t>ADULTOS</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4.515</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1.167</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4.195</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947</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-320</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-220</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-540</a:t>
                      </a:r>
                    </a:p>
                  </a:txBody>
                  <a:tcPr marL="9525" marR="9525" marT="9525" marB="0" anchor="b"/>
                </a:tc>
                <a:extLst>
                  <a:ext uri="{0D108BD9-81ED-4DB2-BD59-A6C34878D82A}">
                    <a16:rowId xmlns:a16="http://schemas.microsoft.com/office/drawing/2014/main" val="315392561"/>
                  </a:ext>
                </a:extLst>
              </a:tr>
              <a:tr h="349751">
                <a:tc>
                  <a:txBody>
                    <a:bodyPr/>
                    <a:lstStyle/>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SUBTOTALES </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84.038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66.349</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80.164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63.998</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-3.874</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-2.351</a:t>
                      </a:r>
                    </a:p>
                  </a:txBody>
                  <a:tcPr marL="9525" marR="9525" marT="9525" marB="0" anchor="b"/>
                </a:tc>
                <a:tc>
                  <a:txBody>
                    <a:bodyPr/>
                    <a:lstStyle/>
                    <a:p>
                      <a:pPr algn="r" fontAlgn="b"/>
                      <a:r>
                        <a:rPr lang="es-CO" sz="1200" b="0" i="0" u="none" strike="noStrike">
                          <a:solidFill>
                            <a:srgbClr val="000000"/>
                          </a:solidFill>
                          <a:effectLst/>
                          <a:latin typeface="Arial" panose="020B0604020202020204" pitchFamily="34" charset="0"/>
                          <a:cs typeface="Arial" panose="020B0604020202020204" pitchFamily="34" charset="0"/>
                        </a:rPr>
                        <a:t>-6.225</a:t>
                      </a:r>
                    </a:p>
                  </a:txBody>
                  <a:tcPr marL="9525" marR="9525" marT="9525" marB="0" anchor="b"/>
                </a:tc>
                <a:extLst>
                  <a:ext uri="{0D108BD9-81ED-4DB2-BD59-A6C34878D82A}">
                    <a16:rowId xmlns:a16="http://schemas.microsoft.com/office/drawing/2014/main" val="939923256"/>
                  </a:ext>
                </a:extLst>
              </a:tr>
              <a:tr h="349751">
                <a:tc>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TOTALES</a:t>
                      </a:r>
                    </a:p>
                  </a:txBody>
                  <a:tcPr marL="9525" marR="9525" marT="9525" marB="0" anchor="b"/>
                </a:tc>
                <a:tc gridSpan="2">
                  <a:txBody>
                    <a:bodyPr/>
                    <a:lstStyle/>
                    <a:p>
                      <a:pPr algn="ctr" fontAlgn="b"/>
                      <a:endParaRPr lang="es-CO" sz="1200" b="0" i="0" u="none" strike="noStrike" dirty="0">
                        <a:solidFill>
                          <a:srgbClr val="000000"/>
                        </a:solidFill>
                        <a:effectLst/>
                        <a:latin typeface="Arial" panose="020B0604020202020204" pitchFamily="34" charset="0"/>
                        <a:cs typeface="Arial" panose="020B0604020202020204" pitchFamily="34" charset="0"/>
                      </a:endParaRPr>
                    </a:p>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150.387</a:t>
                      </a:r>
                    </a:p>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hMerge="1">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gridSpan="2">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144.162</a:t>
                      </a:r>
                    </a:p>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hMerge="1">
                  <a:txBody>
                    <a:bodyPr/>
                    <a:lstStyle/>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gridSpan="2">
                  <a:txBody>
                    <a:bodyPr/>
                    <a:lstStyle/>
                    <a:p>
                      <a:pPr algn="ctr" fontAlgn="b"/>
                      <a:r>
                        <a:rPr lang="es-CO" sz="1200" b="0" i="0" u="none" strike="noStrike" dirty="0">
                          <a:solidFill>
                            <a:srgbClr val="000000"/>
                          </a:solidFill>
                          <a:effectLst/>
                          <a:latin typeface="Arial" panose="020B0604020202020204" pitchFamily="34" charset="0"/>
                          <a:cs typeface="Arial" panose="020B0604020202020204" pitchFamily="34" charset="0"/>
                        </a:rPr>
                        <a:t>-6.225</a:t>
                      </a:r>
                    </a:p>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hMerge="1">
                  <a:txBody>
                    <a:bodyPr/>
                    <a:lstStyle/>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l"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extLst>
                  <a:ext uri="{0D108BD9-81ED-4DB2-BD59-A6C34878D82A}">
                    <a16:rowId xmlns:a16="http://schemas.microsoft.com/office/drawing/2014/main" val="518886029"/>
                  </a:ext>
                </a:extLst>
              </a:tr>
            </a:tbl>
          </a:graphicData>
        </a:graphic>
      </p:graphicFrame>
    </p:spTree>
    <p:extLst>
      <p:ext uri="{BB962C8B-B14F-4D97-AF65-F5344CB8AC3E}">
        <p14:creationId xmlns:p14="http://schemas.microsoft.com/office/powerpoint/2010/main" val="319493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668743"/>
            <a:ext cx="7832785" cy="2031325"/>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4.  MATRICULA</a:t>
            </a:r>
            <a:endParaRPr lang="es-CO" sz="1800" dirty="0">
              <a:effectLst/>
              <a:latin typeface="Times New Roman" panose="02020603050405020304" pitchFamily="18" charset="0"/>
              <a:ea typeface="Times New Roman" panose="02020603050405020304" pitchFamily="18" charset="0"/>
            </a:endParaRPr>
          </a:p>
          <a:p>
            <a:endParaRPr lang="es-MX" dirty="0"/>
          </a:p>
          <a:p>
            <a:pPr marL="285750" indent="-285750">
              <a:buFont typeface="Arial" panose="020B0604020202020204" pitchFamily="34" charset="0"/>
              <a:buChar char="•"/>
            </a:pPr>
            <a:r>
              <a:rPr lang="es-CO" b="1" dirty="0"/>
              <a:t>COMPARATIVO TOTAL MATRICULA 2022 VS 2021</a:t>
            </a:r>
          </a:p>
          <a:p>
            <a:endParaRPr lang="es-CO" b="1" dirty="0"/>
          </a:p>
          <a:p>
            <a:endParaRPr lang="es-CO" dirty="0"/>
          </a:p>
          <a:p>
            <a:endParaRPr lang="es-CO" dirty="0"/>
          </a:p>
        </p:txBody>
      </p:sp>
      <p:graphicFrame>
        <p:nvGraphicFramePr>
          <p:cNvPr id="7" name="Tabla 7">
            <a:extLst>
              <a:ext uri="{FF2B5EF4-FFF2-40B4-BE49-F238E27FC236}">
                <a16:creationId xmlns:a16="http://schemas.microsoft.com/office/drawing/2014/main" id="{4779C1EA-4634-91ED-9530-57AE754EDF06}"/>
              </a:ext>
            </a:extLst>
          </p:cNvPr>
          <p:cNvGraphicFramePr>
            <a:graphicFrameLocks noGrp="1"/>
          </p:cNvGraphicFramePr>
          <p:nvPr>
            <p:extLst>
              <p:ext uri="{D42A27DB-BD31-4B8C-83A1-F6EECF244321}">
                <p14:modId xmlns:p14="http://schemas.microsoft.com/office/powerpoint/2010/main" val="4180829905"/>
              </p:ext>
            </p:extLst>
          </p:nvPr>
        </p:nvGraphicFramePr>
        <p:xfrm>
          <a:off x="2976113" y="2628901"/>
          <a:ext cx="5978108" cy="1854200"/>
        </p:xfrm>
        <a:graphic>
          <a:graphicData uri="http://schemas.openxmlformats.org/drawingml/2006/table">
            <a:tbl>
              <a:tblPr firstRow="1" bandRow="1">
                <a:tableStyleId>{00A15C55-8517-42AA-B614-E9B94910E393}</a:tableStyleId>
              </a:tblPr>
              <a:tblGrid>
                <a:gridCol w="1494527">
                  <a:extLst>
                    <a:ext uri="{9D8B030D-6E8A-4147-A177-3AD203B41FA5}">
                      <a16:colId xmlns:a16="http://schemas.microsoft.com/office/drawing/2014/main" val="329056033"/>
                    </a:ext>
                  </a:extLst>
                </a:gridCol>
                <a:gridCol w="1494527">
                  <a:extLst>
                    <a:ext uri="{9D8B030D-6E8A-4147-A177-3AD203B41FA5}">
                      <a16:colId xmlns:a16="http://schemas.microsoft.com/office/drawing/2014/main" val="590650665"/>
                    </a:ext>
                  </a:extLst>
                </a:gridCol>
                <a:gridCol w="1494527">
                  <a:extLst>
                    <a:ext uri="{9D8B030D-6E8A-4147-A177-3AD203B41FA5}">
                      <a16:colId xmlns:a16="http://schemas.microsoft.com/office/drawing/2014/main" val="3805949024"/>
                    </a:ext>
                  </a:extLst>
                </a:gridCol>
                <a:gridCol w="1494527">
                  <a:extLst>
                    <a:ext uri="{9D8B030D-6E8A-4147-A177-3AD203B41FA5}">
                      <a16:colId xmlns:a16="http://schemas.microsoft.com/office/drawing/2014/main" val="1038984075"/>
                    </a:ext>
                  </a:extLst>
                </a:gridCol>
              </a:tblGrid>
              <a:tr h="370840">
                <a:tc>
                  <a:txBody>
                    <a:bodyPr/>
                    <a:lstStyle/>
                    <a:p>
                      <a:pPr algn="ctr" fontAlgn="b"/>
                      <a:r>
                        <a:rPr lang="es-CO" sz="1400" b="1" i="0" u="none" strike="noStrike" dirty="0">
                          <a:solidFill>
                            <a:srgbClr val="000000"/>
                          </a:solidFill>
                          <a:effectLst/>
                          <a:latin typeface="Calibri" panose="020F0502020204030204" pitchFamily="34" charset="0"/>
                        </a:rPr>
                        <a:t>CORTES SIMAT</a:t>
                      </a:r>
                    </a:p>
                  </a:txBody>
                  <a:tcPr marL="9525" marR="9525" marT="9525" marB="0" anchor="b"/>
                </a:tc>
                <a:tc>
                  <a:txBody>
                    <a:bodyPr/>
                    <a:lstStyle/>
                    <a:p>
                      <a:pPr algn="ctr" fontAlgn="b"/>
                      <a:r>
                        <a:rPr lang="es-CO" sz="1400" b="1" i="0" u="none" strike="noStrike">
                          <a:solidFill>
                            <a:srgbClr val="000000"/>
                          </a:solidFill>
                          <a:effectLst/>
                          <a:latin typeface="Calibri" panose="020F0502020204030204" pitchFamily="34" charset="0"/>
                        </a:rPr>
                        <a:t>2.021</a:t>
                      </a:r>
                    </a:p>
                  </a:txBody>
                  <a:tcPr marL="9525" marR="9525" marT="9525" marB="0" anchor="b"/>
                </a:tc>
                <a:tc>
                  <a:txBody>
                    <a:bodyPr/>
                    <a:lstStyle/>
                    <a:p>
                      <a:pPr algn="ctr" fontAlgn="b"/>
                      <a:r>
                        <a:rPr lang="es-CO" sz="1400" b="1" i="0" u="none" strike="noStrike">
                          <a:solidFill>
                            <a:srgbClr val="000000"/>
                          </a:solidFill>
                          <a:effectLst/>
                          <a:latin typeface="Calibri" panose="020F0502020204030204" pitchFamily="34" charset="0"/>
                        </a:rPr>
                        <a:t>2.022</a:t>
                      </a:r>
                    </a:p>
                  </a:txBody>
                  <a:tcPr marL="9525" marR="9525" marT="9525" marB="0" anchor="b"/>
                </a:tc>
                <a:tc>
                  <a:txBody>
                    <a:bodyPr/>
                    <a:lstStyle/>
                    <a:p>
                      <a:pPr algn="ctr" fontAlgn="b"/>
                      <a:r>
                        <a:rPr lang="es-CO" sz="1400" b="1" i="0" u="none" strike="noStrike">
                          <a:solidFill>
                            <a:srgbClr val="000000"/>
                          </a:solidFill>
                          <a:effectLst/>
                          <a:latin typeface="Calibri" panose="020F0502020204030204" pitchFamily="34" charset="0"/>
                        </a:rPr>
                        <a:t>DIFERENCIA</a:t>
                      </a:r>
                    </a:p>
                  </a:txBody>
                  <a:tcPr marL="9525" marR="9525" marT="9525" marB="0" anchor="b"/>
                </a:tc>
                <a:extLst>
                  <a:ext uri="{0D108BD9-81ED-4DB2-BD59-A6C34878D82A}">
                    <a16:rowId xmlns:a16="http://schemas.microsoft.com/office/drawing/2014/main" val="2476501687"/>
                  </a:ext>
                </a:extLst>
              </a:tr>
              <a:tr h="370840">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1-mar</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147.043</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142.722</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-4.321</a:t>
                      </a:r>
                    </a:p>
                  </a:txBody>
                  <a:tcPr marL="9525" marR="9525" marT="9525" marB="0" anchor="b"/>
                </a:tc>
                <a:extLst>
                  <a:ext uri="{0D108BD9-81ED-4DB2-BD59-A6C34878D82A}">
                    <a16:rowId xmlns:a16="http://schemas.microsoft.com/office/drawing/2014/main" val="3766995508"/>
                  </a:ext>
                </a:extLst>
              </a:tr>
              <a:tr h="370840">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1-jun</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151.495</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144.162</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-7.333</a:t>
                      </a:r>
                    </a:p>
                  </a:txBody>
                  <a:tcPr marL="9525" marR="9525" marT="9525" marB="0" anchor="b"/>
                </a:tc>
                <a:extLst>
                  <a:ext uri="{0D108BD9-81ED-4DB2-BD59-A6C34878D82A}">
                    <a16:rowId xmlns:a16="http://schemas.microsoft.com/office/drawing/2014/main" val="1949023937"/>
                  </a:ext>
                </a:extLst>
              </a:tr>
              <a:tr h="370840">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1-oct</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150.387</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extLst>
                  <a:ext uri="{0D108BD9-81ED-4DB2-BD59-A6C34878D82A}">
                    <a16:rowId xmlns:a16="http://schemas.microsoft.com/office/drawing/2014/main" val="2861715774"/>
                  </a:ext>
                </a:extLst>
              </a:tr>
              <a:tr h="370840">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15-dic</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144.932</a:t>
                      </a:r>
                    </a:p>
                  </a:txBody>
                  <a:tcPr marL="9525" marR="9525" marT="9525" marB="0" anchor="b"/>
                </a:tc>
                <a:tc>
                  <a:txBody>
                    <a:bodyPr/>
                    <a:lstStyle/>
                    <a:p>
                      <a:pPr algn="ctr" rtl="0" fontAlgn="b"/>
                      <a:r>
                        <a:rPr lang="es-CO"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tc>
                <a:tc>
                  <a:txBody>
                    <a:bodyPr/>
                    <a:lstStyle/>
                    <a:p>
                      <a:pPr algn="ctr" rtl="0" fontAlgn="b"/>
                      <a:r>
                        <a:rPr lang="es-CO"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tc>
                <a:extLst>
                  <a:ext uri="{0D108BD9-81ED-4DB2-BD59-A6C34878D82A}">
                    <a16:rowId xmlns:a16="http://schemas.microsoft.com/office/drawing/2014/main" val="1097864440"/>
                  </a:ext>
                </a:extLst>
              </a:tr>
            </a:tbl>
          </a:graphicData>
        </a:graphic>
      </p:graphicFrame>
    </p:spTree>
    <p:extLst>
      <p:ext uri="{BB962C8B-B14F-4D97-AF65-F5344CB8AC3E}">
        <p14:creationId xmlns:p14="http://schemas.microsoft.com/office/powerpoint/2010/main" val="1815445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668743"/>
            <a:ext cx="8574657" cy="5632311"/>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b="1" dirty="0">
                <a:latin typeface="Arial" panose="020B0604020202020204" pitchFamily="34" charset="0"/>
                <a:cs typeface="Arial" panose="020B0604020202020204" pitchFamily="34" charset="0"/>
              </a:rPr>
              <a:t>4.  MATRICULA</a:t>
            </a:r>
            <a:endParaRPr lang="es-CO" sz="1800" dirty="0">
              <a:effectLst/>
              <a:latin typeface="Times New Roman" panose="02020603050405020304" pitchFamily="18" charset="0"/>
              <a:ea typeface="Times New Roman" panose="02020603050405020304" pitchFamily="18" charset="0"/>
            </a:endParaRPr>
          </a:p>
          <a:p>
            <a:endParaRPr lang="es-CO" b="1" dirty="0"/>
          </a:p>
          <a:p>
            <a:r>
              <a:rPr lang="es-CO" b="1" dirty="0"/>
              <a:t>MEN – OFICIO SEGUIMIENTO MATRICULA 2022 - AUSENTES 2022. OFICIO – Relación NNA</a:t>
            </a:r>
          </a:p>
          <a:p>
            <a:endParaRPr lang="es-CO" b="1" dirty="0"/>
          </a:p>
          <a:p>
            <a:r>
              <a:rPr lang="es-CO" b="1" dirty="0"/>
              <a:t>Se expidió la Circular No. 187 de 18/05/2022 Dirigida a los Directivos Docentes, Docentes y Administrativos de las I.E.</a:t>
            </a:r>
          </a:p>
          <a:p>
            <a:endParaRPr lang="es-CO" b="1" dirty="0"/>
          </a:p>
          <a:p>
            <a:r>
              <a:rPr lang="es-CO" b="1" dirty="0"/>
              <a:t> “Seguimiento Matricula 2022 y Búsqueda estudiantes 2022 vs 2021”</a:t>
            </a:r>
          </a:p>
          <a:p>
            <a:endParaRPr lang="es-CO" b="1" dirty="0"/>
          </a:p>
          <a:p>
            <a:endParaRPr lang="es-CO" b="1" dirty="0"/>
          </a:p>
          <a:p>
            <a:endParaRPr lang="es-CO" b="1" dirty="0"/>
          </a:p>
          <a:p>
            <a:endParaRPr lang="es-CO" b="1" dirty="0"/>
          </a:p>
          <a:p>
            <a:pPr marL="285750" indent="-285750">
              <a:buFont typeface="Arial" panose="020B0604020202020204" pitchFamily="34" charset="0"/>
              <a:buChar char="•"/>
            </a:pPr>
            <a:endParaRPr lang="es-CO" b="1" dirty="0"/>
          </a:p>
          <a:p>
            <a:pPr marL="285750" indent="-285750">
              <a:buFont typeface="Arial" panose="020B0604020202020204" pitchFamily="34" charset="0"/>
              <a:buChar char="•"/>
            </a:pPr>
            <a:endParaRPr lang="es-CO" b="1" dirty="0"/>
          </a:p>
          <a:p>
            <a:pPr marL="285750" indent="-285750">
              <a:buFont typeface="Arial" panose="020B0604020202020204" pitchFamily="34" charset="0"/>
              <a:buChar char="•"/>
            </a:pPr>
            <a:endParaRPr lang="es-CO" b="1" dirty="0"/>
          </a:p>
          <a:p>
            <a:pPr marL="285750" indent="-285750">
              <a:buFont typeface="Arial" panose="020B0604020202020204" pitchFamily="34" charset="0"/>
              <a:buChar char="•"/>
            </a:pPr>
            <a:endParaRPr lang="es-CO" b="1" dirty="0"/>
          </a:p>
          <a:p>
            <a:endParaRPr lang="es-CO" dirty="0"/>
          </a:p>
          <a:p>
            <a:endParaRPr lang="es-CO" dirty="0"/>
          </a:p>
          <a:p>
            <a:endParaRPr lang="es-CO" dirty="0"/>
          </a:p>
        </p:txBody>
      </p:sp>
      <p:graphicFrame>
        <p:nvGraphicFramePr>
          <p:cNvPr id="6" name="Tabla 6">
            <a:extLst>
              <a:ext uri="{FF2B5EF4-FFF2-40B4-BE49-F238E27FC236}">
                <a16:creationId xmlns:a16="http://schemas.microsoft.com/office/drawing/2014/main" id="{FFBD6F85-7F79-C2C3-68BF-6E8AD4B90470}"/>
              </a:ext>
            </a:extLst>
          </p:cNvPr>
          <p:cNvGraphicFramePr>
            <a:graphicFrameLocks noGrp="1"/>
          </p:cNvGraphicFramePr>
          <p:nvPr>
            <p:extLst>
              <p:ext uri="{D42A27DB-BD31-4B8C-83A1-F6EECF244321}">
                <p14:modId xmlns:p14="http://schemas.microsoft.com/office/powerpoint/2010/main" val="2187814068"/>
              </p:ext>
            </p:extLst>
          </p:nvPr>
        </p:nvGraphicFramePr>
        <p:xfrm>
          <a:off x="3576129" y="3509963"/>
          <a:ext cx="4825999" cy="2191308"/>
        </p:xfrm>
        <a:graphic>
          <a:graphicData uri="http://schemas.openxmlformats.org/drawingml/2006/table">
            <a:tbl>
              <a:tblPr firstRow="1" bandRow="1">
                <a:tableStyleId>{00A15C55-8517-42AA-B614-E9B94910E393}</a:tableStyleId>
              </a:tblPr>
              <a:tblGrid>
                <a:gridCol w="2238075">
                  <a:extLst>
                    <a:ext uri="{9D8B030D-6E8A-4147-A177-3AD203B41FA5}">
                      <a16:colId xmlns:a16="http://schemas.microsoft.com/office/drawing/2014/main" val="2678286049"/>
                    </a:ext>
                  </a:extLst>
                </a:gridCol>
                <a:gridCol w="1285335">
                  <a:extLst>
                    <a:ext uri="{9D8B030D-6E8A-4147-A177-3AD203B41FA5}">
                      <a16:colId xmlns:a16="http://schemas.microsoft.com/office/drawing/2014/main" val="370878734"/>
                    </a:ext>
                  </a:extLst>
                </a:gridCol>
                <a:gridCol w="1302589">
                  <a:extLst>
                    <a:ext uri="{9D8B030D-6E8A-4147-A177-3AD203B41FA5}">
                      <a16:colId xmlns:a16="http://schemas.microsoft.com/office/drawing/2014/main" val="2126391389"/>
                    </a:ext>
                  </a:extLst>
                </a:gridCol>
              </a:tblGrid>
              <a:tr h="365218">
                <a:tc>
                  <a:txBody>
                    <a:bodyPr/>
                    <a:lstStyle/>
                    <a:p>
                      <a:pPr algn="l" fontAlgn="b"/>
                      <a:r>
                        <a:rPr lang="es-CO" sz="1400" b="1" i="0" u="none" strike="noStrike" dirty="0">
                          <a:solidFill>
                            <a:srgbClr val="000000"/>
                          </a:solidFill>
                          <a:effectLst/>
                          <a:latin typeface="Calibri" panose="020F0502020204030204" pitchFamily="34" charset="0"/>
                        </a:rPr>
                        <a:t>NOVEDAD</a:t>
                      </a:r>
                    </a:p>
                  </a:txBody>
                  <a:tcPr marL="9525" marR="9525" marT="9525" marB="0" anchor="b"/>
                </a:tc>
                <a:tc>
                  <a:txBody>
                    <a:bodyPr/>
                    <a:lstStyle/>
                    <a:p>
                      <a:pPr algn="ctr" fontAlgn="b"/>
                      <a:r>
                        <a:rPr lang="es-CO" sz="1400" b="1" i="0" u="none" strike="noStrike">
                          <a:solidFill>
                            <a:srgbClr val="000000"/>
                          </a:solidFill>
                          <a:effectLst/>
                          <a:latin typeface="Calibri" panose="020F0502020204030204" pitchFamily="34" charset="0"/>
                        </a:rPr>
                        <a:t>NNA</a:t>
                      </a:r>
                    </a:p>
                  </a:txBody>
                  <a:tcPr marL="9525" marR="9525" marT="9525" marB="0" anchor="b"/>
                </a:tc>
                <a:tc>
                  <a:txBody>
                    <a:bodyPr/>
                    <a:lstStyle/>
                    <a:p>
                      <a:pPr algn="ctr" fontAlgn="b"/>
                      <a:r>
                        <a:rPr lang="es-CO" sz="1400" b="1" i="0" u="none" strike="noStrike">
                          <a:solidFill>
                            <a:srgbClr val="000000"/>
                          </a:solidFill>
                          <a:effectLst/>
                          <a:latin typeface="Calibri" panose="020F0502020204030204" pitchFamily="34" charset="0"/>
                        </a:rPr>
                        <a:t>NNA</a:t>
                      </a:r>
                    </a:p>
                  </a:txBody>
                  <a:tcPr marL="9525" marR="9525" marT="9525" marB="0" anchor="b"/>
                </a:tc>
                <a:extLst>
                  <a:ext uri="{0D108BD9-81ED-4DB2-BD59-A6C34878D82A}">
                    <a16:rowId xmlns:a16="http://schemas.microsoft.com/office/drawing/2014/main" val="596804404"/>
                  </a:ext>
                </a:extLst>
              </a:tr>
              <a:tr h="365218">
                <a:tc>
                  <a:txBody>
                    <a:bodyPr/>
                    <a:lstStyle/>
                    <a:p>
                      <a:pPr algn="l" fontAlgn="b"/>
                      <a:r>
                        <a:rPr lang="es-CO" sz="1400" b="1" i="0" u="none" strike="noStrike">
                          <a:solidFill>
                            <a:srgbClr val="000000"/>
                          </a:solidFill>
                          <a:effectLst/>
                          <a:latin typeface="Calibri" panose="020F0502020204030204" pitchFamily="34" charset="0"/>
                        </a:rPr>
                        <a:t>AUSENTES</a:t>
                      </a:r>
                    </a:p>
                  </a:txBody>
                  <a:tcPr marL="9525" marR="9525" marT="9525" marB="0" anchor="b"/>
                </a:tc>
                <a:tc>
                  <a:txBody>
                    <a:bodyPr/>
                    <a:lstStyle/>
                    <a:p>
                      <a:pPr algn="ctr" fontAlgn="b"/>
                      <a:r>
                        <a:rPr lang="es-CO" sz="1400" b="1" i="0" u="none" strike="noStrike" dirty="0">
                          <a:solidFill>
                            <a:srgbClr val="000000"/>
                          </a:solidFill>
                          <a:effectLst/>
                          <a:latin typeface="Calibri" panose="020F0502020204030204" pitchFamily="34" charset="0"/>
                        </a:rPr>
                        <a:t>9.212</a:t>
                      </a:r>
                    </a:p>
                  </a:txBody>
                  <a:tcPr marL="9525" marR="9525" marT="9525" marB="0" anchor="b"/>
                </a:tc>
                <a:tc>
                  <a:txBody>
                    <a:bodyPr/>
                    <a:lstStyle/>
                    <a:p>
                      <a:pPr algn="l" fontAlgn="b"/>
                      <a:r>
                        <a:rPr lang="es-CO" sz="1400" b="1" i="0" u="none" strike="noStrike">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533132457"/>
                  </a:ext>
                </a:extLst>
              </a:tr>
              <a:tr h="365218">
                <a:tc>
                  <a:txBody>
                    <a:bodyPr/>
                    <a:lstStyle/>
                    <a:p>
                      <a:pPr algn="l" fontAlgn="b"/>
                      <a:r>
                        <a:rPr lang="es-CO" sz="1400" b="1" i="0" u="none" strike="noStrike" dirty="0">
                          <a:solidFill>
                            <a:srgbClr val="000000"/>
                          </a:solidFill>
                          <a:effectLst/>
                          <a:latin typeface="Calibri" panose="020F0502020204030204" pitchFamily="34" charset="0"/>
                        </a:rPr>
                        <a:t>MATRICULADOS 2022</a:t>
                      </a:r>
                    </a:p>
                  </a:txBody>
                  <a:tcPr marL="9525" marR="9525" marT="9525" marB="0" anchor="b"/>
                </a:tc>
                <a:tc>
                  <a:txBody>
                    <a:bodyPr/>
                    <a:lstStyle/>
                    <a:p>
                      <a:pPr algn="r" fontAlgn="b"/>
                      <a:r>
                        <a:rPr lang="es-CO" sz="1400" b="1" i="0" u="none" strike="noStrike">
                          <a:solidFill>
                            <a:srgbClr val="000000"/>
                          </a:solidFill>
                          <a:effectLst/>
                          <a:latin typeface="Calibri" panose="020F0502020204030204" pitchFamily="34" charset="0"/>
                        </a:rPr>
                        <a:t>1.316</a:t>
                      </a:r>
                    </a:p>
                  </a:txBody>
                  <a:tcPr marL="9525" marR="9525" marT="9525" marB="0" anchor="b"/>
                </a:tc>
                <a:tc>
                  <a:txBody>
                    <a:bodyPr/>
                    <a:lstStyle/>
                    <a:p>
                      <a:pPr algn="l" fontAlgn="b"/>
                      <a:r>
                        <a:rPr lang="es-CO" sz="1400" b="1" i="0" u="none" strike="noStrike">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127288534"/>
                  </a:ext>
                </a:extLst>
              </a:tr>
              <a:tr h="365218">
                <a:tc>
                  <a:txBody>
                    <a:bodyPr/>
                    <a:lstStyle/>
                    <a:p>
                      <a:pPr algn="l" fontAlgn="b"/>
                      <a:r>
                        <a:rPr lang="es-CO" sz="1400" b="1" i="0" u="none" strike="noStrike" dirty="0">
                          <a:solidFill>
                            <a:srgbClr val="000000"/>
                          </a:solidFill>
                          <a:effectLst/>
                          <a:latin typeface="Calibri" panose="020F0502020204030204" pitchFamily="34" charset="0"/>
                        </a:rPr>
                        <a:t>TOTAL AUSENTES</a:t>
                      </a:r>
                    </a:p>
                  </a:txBody>
                  <a:tcPr marL="9525" marR="9525" marT="9525" marB="0" anchor="b"/>
                </a:tc>
                <a:tc>
                  <a:txBody>
                    <a:bodyPr/>
                    <a:lstStyle/>
                    <a:p>
                      <a:pPr algn="r" fontAlgn="b"/>
                      <a:r>
                        <a:rPr lang="es-CO" sz="1400" b="1" i="0" u="none" strike="noStrike" dirty="0">
                          <a:solidFill>
                            <a:srgbClr val="000000"/>
                          </a:solidFill>
                          <a:effectLst/>
                          <a:latin typeface="Calibri" panose="020F0502020204030204" pitchFamily="34" charset="0"/>
                        </a:rPr>
                        <a:t>7.896</a:t>
                      </a:r>
                    </a:p>
                  </a:txBody>
                  <a:tcPr marL="9525" marR="9525" marT="9525" marB="0" anchor="b"/>
                </a:tc>
                <a:tc>
                  <a:txBody>
                    <a:bodyPr/>
                    <a:lstStyle/>
                    <a:p>
                      <a:pPr algn="l" fontAlgn="b"/>
                      <a:r>
                        <a:rPr lang="es-CO" sz="1400" b="1" i="0" u="none" strike="noStrike">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161519924"/>
                  </a:ext>
                </a:extLst>
              </a:tr>
              <a:tr h="365218">
                <a:tc>
                  <a:txBody>
                    <a:bodyPr/>
                    <a:lstStyle/>
                    <a:p>
                      <a:pPr algn="l" fontAlgn="b"/>
                      <a:r>
                        <a:rPr lang="es-CO" sz="1400" b="1" i="0" u="none" strike="noStrike">
                          <a:solidFill>
                            <a:srgbClr val="000000"/>
                          </a:solidFill>
                          <a:effectLst/>
                          <a:latin typeface="Calibri" panose="020F0502020204030204" pitchFamily="34" charset="0"/>
                        </a:rPr>
                        <a:t>OFICIAL</a:t>
                      </a:r>
                    </a:p>
                  </a:txBody>
                  <a:tcPr marL="9525" marR="9525" marT="9525" marB="0" anchor="b"/>
                </a:tc>
                <a:tc>
                  <a:txBody>
                    <a:bodyPr/>
                    <a:lstStyle/>
                    <a:p>
                      <a:pPr algn="l" fontAlgn="b"/>
                      <a:r>
                        <a:rPr lang="es-CO" sz="1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CO" sz="1400" b="1" i="0" u="none" strike="noStrike">
                          <a:solidFill>
                            <a:srgbClr val="000000"/>
                          </a:solidFill>
                          <a:effectLst/>
                          <a:latin typeface="Calibri" panose="020F0502020204030204" pitchFamily="34" charset="0"/>
                        </a:rPr>
                        <a:t>7.518</a:t>
                      </a:r>
                    </a:p>
                  </a:txBody>
                  <a:tcPr marL="9525" marR="9525" marT="9525" marB="0" anchor="b"/>
                </a:tc>
                <a:extLst>
                  <a:ext uri="{0D108BD9-81ED-4DB2-BD59-A6C34878D82A}">
                    <a16:rowId xmlns:a16="http://schemas.microsoft.com/office/drawing/2014/main" val="1632611473"/>
                  </a:ext>
                </a:extLst>
              </a:tr>
              <a:tr h="365218">
                <a:tc>
                  <a:txBody>
                    <a:bodyPr/>
                    <a:lstStyle/>
                    <a:p>
                      <a:pPr algn="l" fontAlgn="b"/>
                      <a:r>
                        <a:rPr lang="es-CO" sz="1400" b="1" i="0" u="none" strike="noStrike">
                          <a:solidFill>
                            <a:srgbClr val="000000"/>
                          </a:solidFill>
                          <a:effectLst/>
                          <a:latin typeface="Calibri" panose="020F0502020204030204" pitchFamily="34" charset="0"/>
                        </a:rPr>
                        <a:t>NO OFICIAL</a:t>
                      </a:r>
                    </a:p>
                  </a:txBody>
                  <a:tcPr marL="9525" marR="9525" marT="9525" marB="0" anchor="b"/>
                </a:tc>
                <a:tc>
                  <a:txBody>
                    <a:bodyPr/>
                    <a:lstStyle/>
                    <a:p>
                      <a:pPr algn="l" fontAlgn="b"/>
                      <a:r>
                        <a:rPr lang="es-CO" sz="1400" b="1" i="0" u="none" strike="noStrike">
                          <a:solidFill>
                            <a:srgbClr val="000000"/>
                          </a:solidFill>
                          <a:effectLst/>
                          <a:latin typeface="Calibri" panose="020F0502020204030204" pitchFamily="34" charset="0"/>
                        </a:rPr>
                        <a:t> </a:t>
                      </a:r>
                    </a:p>
                  </a:txBody>
                  <a:tcPr marL="9525" marR="9525" marT="9525" marB="0" anchor="b"/>
                </a:tc>
                <a:tc>
                  <a:txBody>
                    <a:bodyPr/>
                    <a:lstStyle/>
                    <a:p>
                      <a:pPr algn="r" fontAlgn="b"/>
                      <a:r>
                        <a:rPr lang="es-CO" sz="1400" b="1" i="0" u="none" strike="noStrike" dirty="0">
                          <a:solidFill>
                            <a:srgbClr val="000000"/>
                          </a:solidFill>
                          <a:effectLst/>
                          <a:latin typeface="Calibri" panose="020F0502020204030204" pitchFamily="34" charset="0"/>
                        </a:rPr>
                        <a:t>377</a:t>
                      </a:r>
                    </a:p>
                  </a:txBody>
                  <a:tcPr marL="9525" marR="9525" marT="9525" marB="0" anchor="b"/>
                </a:tc>
                <a:extLst>
                  <a:ext uri="{0D108BD9-81ED-4DB2-BD59-A6C34878D82A}">
                    <a16:rowId xmlns:a16="http://schemas.microsoft.com/office/drawing/2014/main" val="3676536844"/>
                  </a:ext>
                </a:extLst>
              </a:tr>
            </a:tbl>
          </a:graphicData>
        </a:graphic>
      </p:graphicFrame>
    </p:spTree>
    <p:extLst>
      <p:ext uri="{BB962C8B-B14F-4D97-AF65-F5344CB8AC3E}">
        <p14:creationId xmlns:p14="http://schemas.microsoft.com/office/powerpoint/2010/main" val="1833833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5" y="668743"/>
            <a:ext cx="7832785" cy="5232202"/>
          </a:xfrm>
          <a:prstGeom prst="rect">
            <a:avLst/>
          </a:prstGeom>
          <a:noFill/>
        </p:spPr>
        <p:txBody>
          <a:bodyPr wrap="square" rtlCol="0">
            <a:spAutoFit/>
          </a:bodyPr>
          <a:lstStyle/>
          <a:p>
            <a:r>
              <a:rPr lang="es-MX" b="1" dirty="0">
                <a:latin typeface="Arial" panose="020B0604020202020204" pitchFamily="34" charset="0"/>
                <a:cs typeface="Arial" panose="020B0604020202020204" pitchFamily="34" charset="0"/>
              </a:rPr>
              <a:t>5.  AUDITORIA DE MATRICULA</a:t>
            </a:r>
            <a:endParaRPr lang="es-CO" sz="1800" dirty="0">
              <a:effectLst/>
              <a:latin typeface="Times New Roman" panose="02020603050405020304" pitchFamily="18" charset="0"/>
              <a:ea typeface="Times New Roman" panose="02020603050405020304" pitchFamily="18" charset="0"/>
            </a:endParaRPr>
          </a:p>
          <a:p>
            <a:endParaRPr lang="es-CO" b="1" dirty="0"/>
          </a:p>
          <a:p>
            <a:r>
              <a:rPr lang="es-CO" b="1" dirty="0"/>
              <a:t>PLAN DE AUDITORIA: SE ESTA EJECUTANDO AUDITORIAS A INSTITUCIONES EDUCATIVAS</a:t>
            </a:r>
          </a:p>
          <a:p>
            <a:endParaRPr lang="es-CO" b="1" dirty="0"/>
          </a:p>
          <a:p>
            <a:r>
              <a:rPr lang="es-CO" b="1" dirty="0"/>
              <a:t>Objetivos:</a:t>
            </a:r>
          </a:p>
          <a:p>
            <a:pPr marL="285750" indent="-285750" algn="just">
              <a:spcBef>
                <a:spcPts val="600"/>
              </a:spcBef>
              <a:spcAft>
                <a:spcPts val="600"/>
              </a:spcAf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Verificar la matricula física Vs. Matrícula registrada en el SIMAT.</a:t>
            </a:r>
            <a:endParaRPr lang="es-CO" sz="1400" dirty="0">
              <a:effectLst/>
              <a:latin typeface="Times New Roman" panose="02020603050405020304" pitchFamily="18" charset="0"/>
              <a:ea typeface="Times New Roman" panose="02020603050405020304" pitchFamily="18" charset="0"/>
            </a:endParaRPr>
          </a:p>
          <a:p>
            <a:pPr marL="285750" indent="-285750" algn="just">
              <a:spcBef>
                <a:spcPts val="600"/>
              </a:spcBef>
              <a:spcAft>
                <a:spcPts val="600"/>
              </a:spcAf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Verificar la calidad de la información en SIMAT, con énfasis en nombres, tipo y número de documento de identidad, fecha de nacimiento, ubicación grado y grupos, estados, duplicados, alertas y revisión de casos especiales en cuanto a departamento y municipio de residencia.</a:t>
            </a:r>
            <a:endParaRPr lang="es-CO" sz="1400" dirty="0">
              <a:effectLst/>
              <a:latin typeface="Times New Roman" panose="02020603050405020304" pitchFamily="18" charset="0"/>
              <a:ea typeface="Times New Roman" panose="02020603050405020304" pitchFamily="18" charset="0"/>
            </a:endParaRPr>
          </a:p>
          <a:p>
            <a:pPr marL="285750" indent="-285750" algn="just">
              <a:spcBef>
                <a:spcPts val="600"/>
              </a:spcBef>
              <a:spcAft>
                <a:spcPts val="600"/>
              </a:spcAf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Verificar la caracterización de población en el SIMAT: Estudiantes con discapacidad, con talentos o capacidades excepcionales, étnicos, víctimas del conflicto, apoyo académico especial, sistema de responsabilidad penal, madres cabeza de familia y trastornos específicos en el aprendizaje escolar y el comportamiento.</a:t>
            </a:r>
            <a:endParaRPr lang="es-CO" sz="1400" dirty="0">
              <a:effectLst/>
              <a:latin typeface="Times New Roman" panose="02020603050405020304" pitchFamily="18" charset="0"/>
              <a:ea typeface="Times New Roman" panose="02020603050405020304" pitchFamily="18" charset="0"/>
            </a:endParaRPr>
          </a:p>
          <a:p>
            <a:pPr marL="285750" indent="-285750" algn="just">
              <a:spcBef>
                <a:spcPts val="600"/>
              </a:spcBef>
              <a:spcAft>
                <a:spcPts val="600"/>
              </a:spcAf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Verificar el seguimiento a la deserción y registro de los desertores.</a:t>
            </a:r>
            <a:endParaRPr lang="es-CO" sz="1400" dirty="0">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Establecer compromisos institucionales y oportunidades de mejora frente a las inconsistencias detectadas.</a:t>
            </a:r>
            <a:endParaRPr lang="es-CO" sz="1400" b="1" dirty="0"/>
          </a:p>
          <a:p>
            <a:endParaRPr lang="es-CO" dirty="0"/>
          </a:p>
        </p:txBody>
      </p:sp>
    </p:spTree>
    <p:extLst>
      <p:ext uri="{BB962C8B-B14F-4D97-AF65-F5344CB8AC3E}">
        <p14:creationId xmlns:p14="http://schemas.microsoft.com/office/powerpoint/2010/main" val="1049328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8"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0100" cy="2246769"/>
          </a:xfrm>
          <a:prstGeom prst="rect">
            <a:avLst/>
          </a:prstGeom>
          <a:noFill/>
        </p:spPr>
        <p:txBody>
          <a:bodyPr wrap="square" rtlCol="0">
            <a:spAutoFit/>
          </a:bodyPr>
          <a:lstStyle/>
          <a:p>
            <a:r>
              <a:rPr lang="es-CO" sz="2400" b="1" dirty="0"/>
              <a:t>CIRCULAR No. 132 del 6 de abril de 2022</a:t>
            </a:r>
          </a:p>
          <a:p>
            <a:pPr algn="l"/>
            <a:endParaRPr lang="es-CO" sz="1800" b="0" i="0" u="none" strike="noStrike" baseline="0" dirty="0">
              <a:solidFill>
                <a:srgbClr val="000000"/>
              </a:solidFill>
              <a:latin typeface="Arial" panose="020B0604020202020204" pitchFamily="34" charset="0"/>
            </a:endParaRPr>
          </a:p>
          <a:p>
            <a:r>
              <a:rPr lang="es-CO" sz="1600" b="1" i="0" u="none" strike="noStrike" baseline="0" dirty="0">
                <a:solidFill>
                  <a:srgbClr val="000000"/>
                </a:solidFill>
                <a:latin typeface="Arial" panose="020B0604020202020204" pitchFamily="34" charset="0"/>
              </a:rPr>
              <a:t>SEGUMIENTO A ESTADOS TRANSITORIOS REGISTRADOS EN EL SISTEMA INTEGRADO DE MATRICULA SIMAT </a:t>
            </a:r>
          </a:p>
          <a:p>
            <a:endParaRPr lang="es-CO" sz="1600" b="1" dirty="0">
              <a:solidFill>
                <a:srgbClr val="000000"/>
              </a:solidFill>
              <a:latin typeface="Arial" panose="020B0604020202020204" pitchFamily="34" charset="0"/>
            </a:endParaRPr>
          </a:p>
          <a:p>
            <a:endParaRPr lang="es-CO" sz="1600" b="1" dirty="0">
              <a:solidFill>
                <a:srgbClr val="000000"/>
              </a:solidFill>
              <a:latin typeface="Arial" panose="020B0604020202020204" pitchFamily="34" charset="0"/>
            </a:endParaRPr>
          </a:p>
          <a:p>
            <a:endParaRPr lang="es-CO" sz="1600" b="1" dirty="0"/>
          </a:p>
          <a:p>
            <a:endParaRPr lang="es-CO" dirty="0"/>
          </a:p>
        </p:txBody>
      </p:sp>
      <p:graphicFrame>
        <p:nvGraphicFramePr>
          <p:cNvPr id="7" name="Tabla 6">
            <a:extLst>
              <a:ext uri="{FF2B5EF4-FFF2-40B4-BE49-F238E27FC236}">
                <a16:creationId xmlns:a16="http://schemas.microsoft.com/office/drawing/2014/main" id="{37470B9C-7F20-ABA0-686C-5BD3AFA8B9C8}"/>
              </a:ext>
            </a:extLst>
          </p:cNvPr>
          <p:cNvGraphicFramePr>
            <a:graphicFrameLocks noGrp="1"/>
          </p:cNvGraphicFramePr>
          <p:nvPr>
            <p:extLst>
              <p:ext uri="{D42A27DB-BD31-4B8C-83A1-F6EECF244321}">
                <p14:modId xmlns:p14="http://schemas.microsoft.com/office/powerpoint/2010/main" val="1311973140"/>
              </p:ext>
            </p:extLst>
          </p:nvPr>
        </p:nvGraphicFramePr>
        <p:xfrm>
          <a:off x="3049438" y="2316163"/>
          <a:ext cx="5620109" cy="752475"/>
        </p:xfrm>
        <a:graphic>
          <a:graphicData uri="http://schemas.openxmlformats.org/drawingml/2006/table">
            <a:tbl>
              <a:tblPr/>
              <a:tblGrid>
                <a:gridCol w="762000">
                  <a:extLst>
                    <a:ext uri="{9D8B030D-6E8A-4147-A177-3AD203B41FA5}">
                      <a16:colId xmlns:a16="http://schemas.microsoft.com/office/drawing/2014/main" val="385506596"/>
                    </a:ext>
                  </a:extLst>
                </a:gridCol>
                <a:gridCol w="762000">
                  <a:extLst>
                    <a:ext uri="{9D8B030D-6E8A-4147-A177-3AD203B41FA5}">
                      <a16:colId xmlns:a16="http://schemas.microsoft.com/office/drawing/2014/main" val="1220378763"/>
                    </a:ext>
                  </a:extLst>
                </a:gridCol>
                <a:gridCol w="762000">
                  <a:extLst>
                    <a:ext uri="{9D8B030D-6E8A-4147-A177-3AD203B41FA5}">
                      <a16:colId xmlns:a16="http://schemas.microsoft.com/office/drawing/2014/main" val="4203717659"/>
                    </a:ext>
                  </a:extLst>
                </a:gridCol>
                <a:gridCol w="762000">
                  <a:extLst>
                    <a:ext uri="{9D8B030D-6E8A-4147-A177-3AD203B41FA5}">
                      <a16:colId xmlns:a16="http://schemas.microsoft.com/office/drawing/2014/main" val="704315775"/>
                    </a:ext>
                  </a:extLst>
                </a:gridCol>
                <a:gridCol w="1053860">
                  <a:extLst>
                    <a:ext uri="{9D8B030D-6E8A-4147-A177-3AD203B41FA5}">
                      <a16:colId xmlns:a16="http://schemas.microsoft.com/office/drawing/2014/main" val="1974239297"/>
                    </a:ext>
                  </a:extLst>
                </a:gridCol>
                <a:gridCol w="905774">
                  <a:extLst>
                    <a:ext uri="{9D8B030D-6E8A-4147-A177-3AD203B41FA5}">
                      <a16:colId xmlns:a16="http://schemas.microsoft.com/office/drawing/2014/main" val="811461372"/>
                    </a:ext>
                  </a:extLst>
                </a:gridCol>
                <a:gridCol w="612475">
                  <a:extLst>
                    <a:ext uri="{9D8B030D-6E8A-4147-A177-3AD203B41FA5}">
                      <a16:colId xmlns:a16="http://schemas.microsoft.com/office/drawing/2014/main" val="3382263767"/>
                    </a:ext>
                  </a:extLst>
                </a:gridCol>
              </a:tblGrid>
              <a:tr h="552450">
                <a:tc>
                  <a:txBody>
                    <a:bodyPr/>
                    <a:lstStyle/>
                    <a:p>
                      <a:pPr algn="ctr" fontAlgn="ctr"/>
                      <a:r>
                        <a:rPr lang="es-ES" sz="1100" b="1" i="0" u="none" strike="noStrike" dirty="0">
                          <a:solidFill>
                            <a:srgbClr val="000000"/>
                          </a:solidFill>
                          <a:effectLst/>
                          <a:latin typeface="Arial" panose="020B0604020202020204" pitchFamily="34" charset="0"/>
                        </a:rPr>
                        <a:t>ETC</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Asignado</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Inscrito</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Promocionado</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Sin continuidad</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Trasladado</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TOTAL</a:t>
                      </a:r>
                      <a:endParaRPr lang="es-CO"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332678"/>
                  </a:ext>
                </a:extLst>
              </a:tr>
              <a:tr h="200025">
                <a:tc>
                  <a:txBody>
                    <a:bodyPr/>
                    <a:lstStyle/>
                    <a:p>
                      <a:pPr algn="ctr" fontAlgn="ctr"/>
                      <a:r>
                        <a:rPr lang="es-ES" sz="1100" b="0" i="0" u="none" strike="noStrike">
                          <a:solidFill>
                            <a:srgbClr val="000000"/>
                          </a:solidFill>
                          <a:effectLst/>
                          <a:latin typeface="Arial" panose="020B0604020202020204" pitchFamily="34" charset="0"/>
                        </a:rPr>
                        <a:t>TOLIMA</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46</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259</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1.235</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591</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7</a:t>
                      </a:r>
                      <a:endParaRPr lang="es-CO" sz="11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effectLst/>
                          <a:latin typeface="Arial" panose="020B0604020202020204" pitchFamily="34" charset="0"/>
                        </a:rPr>
                        <a:t>2.138</a:t>
                      </a:r>
                      <a:endParaRPr lang="es-CO" sz="11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9318078"/>
                  </a:ext>
                </a:extLst>
              </a:tr>
            </a:tbl>
          </a:graphicData>
        </a:graphic>
      </p:graphicFrame>
      <p:graphicFrame>
        <p:nvGraphicFramePr>
          <p:cNvPr id="8" name="Tabla 7">
            <a:extLst>
              <a:ext uri="{FF2B5EF4-FFF2-40B4-BE49-F238E27FC236}">
                <a16:creationId xmlns:a16="http://schemas.microsoft.com/office/drawing/2014/main" id="{E8494410-AE79-488E-0EF2-0A72746EB49F}"/>
              </a:ext>
            </a:extLst>
          </p:cNvPr>
          <p:cNvGraphicFramePr>
            <a:graphicFrameLocks noGrp="1"/>
          </p:cNvGraphicFramePr>
          <p:nvPr>
            <p:extLst>
              <p:ext uri="{D42A27DB-BD31-4B8C-83A1-F6EECF244321}">
                <p14:modId xmlns:p14="http://schemas.microsoft.com/office/powerpoint/2010/main" val="2178042569"/>
              </p:ext>
            </p:extLst>
          </p:nvPr>
        </p:nvGraphicFramePr>
        <p:xfrm>
          <a:off x="3049438" y="4476750"/>
          <a:ext cx="6853687" cy="781050"/>
        </p:xfrm>
        <a:graphic>
          <a:graphicData uri="http://schemas.openxmlformats.org/drawingml/2006/table">
            <a:tbl>
              <a:tblPr/>
              <a:tblGrid>
                <a:gridCol w="840716">
                  <a:extLst>
                    <a:ext uri="{9D8B030D-6E8A-4147-A177-3AD203B41FA5}">
                      <a16:colId xmlns:a16="http://schemas.microsoft.com/office/drawing/2014/main" val="4197729751"/>
                    </a:ext>
                  </a:extLst>
                </a:gridCol>
                <a:gridCol w="840716">
                  <a:extLst>
                    <a:ext uri="{9D8B030D-6E8A-4147-A177-3AD203B41FA5}">
                      <a16:colId xmlns:a16="http://schemas.microsoft.com/office/drawing/2014/main" val="2158658961"/>
                    </a:ext>
                  </a:extLst>
                </a:gridCol>
                <a:gridCol w="840716">
                  <a:extLst>
                    <a:ext uri="{9D8B030D-6E8A-4147-A177-3AD203B41FA5}">
                      <a16:colId xmlns:a16="http://schemas.microsoft.com/office/drawing/2014/main" val="2195391515"/>
                    </a:ext>
                  </a:extLst>
                </a:gridCol>
                <a:gridCol w="840716">
                  <a:extLst>
                    <a:ext uri="{9D8B030D-6E8A-4147-A177-3AD203B41FA5}">
                      <a16:colId xmlns:a16="http://schemas.microsoft.com/office/drawing/2014/main" val="1939269886"/>
                    </a:ext>
                  </a:extLst>
                </a:gridCol>
                <a:gridCol w="1135760">
                  <a:extLst>
                    <a:ext uri="{9D8B030D-6E8A-4147-A177-3AD203B41FA5}">
                      <a16:colId xmlns:a16="http://schemas.microsoft.com/office/drawing/2014/main" val="7604405"/>
                    </a:ext>
                  </a:extLst>
                </a:gridCol>
                <a:gridCol w="897198">
                  <a:extLst>
                    <a:ext uri="{9D8B030D-6E8A-4147-A177-3AD203B41FA5}">
                      <a16:colId xmlns:a16="http://schemas.microsoft.com/office/drawing/2014/main" val="2239341363"/>
                    </a:ext>
                  </a:extLst>
                </a:gridCol>
                <a:gridCol w="862642">
                  <a:extLst>
                    <a:ext uri="{9D8B030D-6E8A-4147-A177-3AD203B41FA5}">
                      <a16:colId xmlns:a16="http://schemas.microsoft.com/office/drawing/2014/main" val="295568602"/>
                    </a:ext>
                  </a:extLst>
                </a:gridCol>
                <a:gridCol w="595223">
                  <a:extLst>
                    <a:ext uri="{9D8B030D-6E8A-4147-A177-3AD203B41FA5}">
                      <a16:colId xmlns:a16="http://schemas.microsoft.com/office/drawing/2014/main" val="1576839293"/>
                    </a:ext>
                  </a:extLst>
                </a:gridCol>
              </a:tblGrid>
              <a:tr h="581025">
                <a:tc>
                  <a:txBody>
                    <a:bodyPr/>
                    <a:lstStyle/>
                    <a:p>
                      <a:pPr algn="ctr" fontAlgn="ctr"/>
                      <a:r>
                        <a:rPr lang="es-ES" sz="1100" b="1" i="0" u="none" strike="noStrike">
                          <a:solidFill>
                            <a:srgbClr val="000000"/>
                          </a:solidFill>
                          <a:effectLst/>
                          <a:latin typeface="Arial" panose="020B0604020202020204" pitchFamily="34" charset="0"/>
                        </a:rPr>
                        <a:t>ETC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dirty="0">
                          <a:solidFill>
                            <a:srgbClr val="000000"/>
                          </a:solidFill>
                          <a:effectLst/>
                          <a:latin typeface="Arial" panose="020B0604020202020204" pitchFamily="34" charset="0"/>
                        </a:rPr>
                        <a:t>Asignado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a:solidFill>
                            <a:srgbClr val="000000"/>
                          </a:solidFill>
                          <a:effectLst/>
                          <a:latin typeface="Arial" panose="020B0604020202020204" pitchFamily="34" charset="0"/>
                        </a:rPr>
                        <a:t>Inscrito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a:solidFill>
                            <a:srgbClr val="000000"/>
                          </a:solidFill>
                          <a:effectLst/>
                          <a:latin typeface="Arial" panose="020B0604020202020204" pitchFamily="34" charset="0"/>
                        </a:rPr>
                        <a:t>Promocionado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a:solidFill>
                            <a:srgbClr val="000000"/>
                          </a:solidFill>
                          <a:effectLst/>
                          <a:latin typeface="Arial" panose="020B0604020202020204" pitchFamily="34" charset="0"/>
                        </a:rPr>
                        <a:t>Sin continuidad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a:solidFill>
                            <a:srgbClr val="000000"/>
                          </a:solidFill>
                          <a:effectLst/>
                          <a:latin typeface="Arial" panose="020B0604020202020204" pitchFamily="34" charset="0"/>
                        </a:rPr>
                        <a:t>Trasladado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1" i="0" u="none" strike="noStrike">
                          <a:solidFill>
                            <a:srgbClr val="000000"/>
                          </a:solidFill>
                          <a:effectLst/>
                          <a:latin typeface="Arial" panose="020B0604020202020204" pitchFamily="34" charset="0"/>
                        </a:rPr>
                        <a:t>Nuevo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ES" sz="1100" b="1" i="0" u="none" strike="noStrike">
                          <a:solidFill>
                            <a:srgbClr val="000000"/>
                          </a:solidFill>
                          <a:effectLst/>
                          <a:latin typeface="Arial" panose="020B0604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9374146"/>
                  </a:ext>
                </a:extLst>
              </a:tr>
              <a:tr h="200025">
                <a:tc>
                  <a:txBody>
                    <a:bodyPr/>
                    <a:lstStyle/>
                    <a:p>
                      <a:pPr algn="ctr" fontAlgn="ctr"/>
                      <a:r>
                        <a:rPr lang="es-ES" sz="1100" b="0" i="0" u="none" strike="noStrike">
                          <a:solidFill>
                            <a:srgbClr val="000000"/>
                          </a:solidFill>
                          <a:effectLst/>
                          <a:latin typeface="Arial" panose="020B0604020202020204" pitchFamily="34" charset="0"/>
                        </a:rPr>
                        <a:t>TOLIMA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effectLst/>
                          <a:latin typeface="Arial" panose="020B0604020202020204" pitchFamily="34" charset="0"/>
                        </a:rPr>
                        <a:t>124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effectLst/>
                          <a:latin typeface="Arial" panose="020B0604020202020204" pitchFamily="34" charset="0"/>
                        </a:rPr>
                        <a:t>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effectLst/>
                          <a:latin typeface="Arial" panose="020B0604020202020204" pitchFamily="34" charset="0"/>
                        </a:rPr>
                        <a:t>234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177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effectLst/>
                          <a:latin typeface="Arial" panose="020B0604020202020204" pitchFamily="34" charset="0"/>
                        </a:rPr>
                        <a:t>13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effectLst/>
                          <a:latin typeface="Arial" panose="020B0604020202020204" pitchFamily="34" charset="0"/>
                        </a:rPr>
                        <a:t>584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6067193"/>
                  </a:ext>
                </a:extLst>
              </a:tr>
            </a:tbl>
          </a:graphicData>
        </a:graphic>
      </p:graphicFrame>
      <p:sp>
        <p:nvSpPr>
          <p:cNvPr id="9" name="CuadroTexto 8">
            <a:extLst>
              <a:ext uri="{FF2B5EF4-FFF2-40B4-BE49-F238E27FC236}">
                <a16:creationId xmlns:a16="http://schemas.microsoft.com/office/drawing/2014/main" id="{1BB91A6C-AA98-36E4-2409-5CF2CA14F3ED}"/>
              </a:ext>
            </a:extLst>
          </p:cNvPr>
          <p:cNvSpPr txBox="1"/>
          <p:nvPr/>
        </p:nvSpPr>
        <p:spPr>
          <a:xfrm>
            <a:off x="3049438" y="3925019"/>
            <a:ext cx="1946367" cy="400110"/>
          </a:xfrm>
          <a:prstGeom prst="rect">
            <a:avLst/>
          </a:prstGeom>
          <a:noFill/>
        </p:spPr>
        <p:txBody>
          <a:bodyPr wrap="none" rtlCol="0">
            <a:spAutoFit/>
          </a:bodyPr>
          <a:lstStyle/>
          <a:p>
            <a:r>
              <a:rPr lang="es-MX" sz="2000" b="1" dirty="0"/>
              <a:t>14 junio de 2022</a:t>
            </a:r>
            <a:endParaRPr lang="es-CO" sz="2000" b="1" dirty="0"/>
          </a:p>
        </p:txBody>
      </p:sp>
    </p:spTree>
    <p:extLst>
      <p:ext uri="{BB962C8B-B14F-4D97-AF65-F5344CB8AC3E}">
        <p14:creationId xmlns:p14="http://schemas.microsoft.com/office/powerpoint/2010/main" val="826104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8725" cy="5324535"/>
          </a:xfrm>
          <a:prstGeom prst="rect">
            <a:avLst/>
          </a:prstGeom>
          <a:noFill/>
        </p:spPr>
        <p:txBody>
          <a:bodyPr wrap="square" rtlCol="0">
            <a:spAutoFit/>
          </a:bodyPr>
          <a:lstStyle/>
          <a:p>
            <a:pPr algn="just"/>
            <a:r>
              <a:rPr lang="es-MX" sz="2000" b="1" dirty="0"/>
              <a:t>RESOLUCIÓN 0971 DEL 2021 “</a:t>
            </a:r>
            <a:r>
              <a:rPr lang="es-MX" sz="2000" b="1" u="none" strike="noStrike" baseline="0" dirty="0"/>
              <a:t>Por la cual se implementa el Estatuto Temporal de Protección para Migrantes Venezolanos adoptado por medio del Decreto 216 de 2021</a:t>
            </a:r>
          </a:p>
          <a:p>
            <a:pPr algn="l"/>
            <a:endParaRPr lang="es-MX" b="1" dirty="0"/>
          </a:p>
          <a:p>
            <a:pPr algn="just"/>
            <a:r>
              <a:rPr lang="es-MX" b="1" dirty="0"/>
              <a:t>Artículo 1.  </a:t>
            </a:r>
            <a:r>
              <a:rPr lang="es-MX" sz="1600" b="1" i="0" u="none" strike="noStrike" baseline="0" dirty="0">
                <a:latin typeface="Arial" panose="020B0604020202020204" pitchFamily="34" charset="0"/>
              </a:rPr>
              <a:t>Implementación del Estatuto Temporal de Protección para </a:t>
            </a:r>
            <a:r>
              <a:rPr lang="es-CO" sz="1600" b="1" i="0" u="none" strike="noStrike" baseline="0" dirty="0">
                <a:latin typeface="Arial" panose="020B0604020202020204" pitchFamily="34" charset="0"/>
              </a:rPr>
              <a:t>Migrantes Venezolanos.</a:t>
            </a:r>
            <a:endParaRPr lang="es-MX" b="1" dirty="0"/>
          </a:p>
          <a:p>
            <a:pPr algn="l"/>
            <a:endParaRPr lang="es-CO" sz="1600" b="1" dirty="0"/>
          </a:p>
          <a:p>
            <a:pPr algn="just"/>
            <a:r>
              <a:rPr lang="es-MX" sz="1600" b="1" i="0" u="none" strike="noStrike" baseline="0" dirty="0">
                <a:latin typeface="Arial" panose="020B0604020202020204" pitchFamily="34" charset="0"/>
              </a:rPr>
              <a:t>Parágrafo 1. </a:t>
            </a:r>
            <a:r>
              <a:rPr lang="es-MX" sz="1600" b="0" i="0" u="none" strike="noStrike" baseline="0" dirty="0">
                <a:latin typeface="Arial" panose="020B0604020202020204" pitchFamily="34" charset="0"/>
              </a:rPr>
              <a:t>Dentro de la implementación a la que se refiere el presente artículo se contemplan las actividades que componen el Registro Único de Migrantes Venezolanos </a:t>
            </a:r>
            <a:r>
              <a:rPr lang="es-MX" sz="1600" b="0" i="0" u="none" strike="noStrike" baseline="0" dirty="0">
                <a:latin typeface="ArialMT"/>
              </a:rPr>
              <a:t>– </a:t>
            </a:r>
            <a:r>
              <a:rPr lang="es-MX" sz="1600" b="0" i="0" u="none" strike="noStrike" baseline="0" dirty="0">
                <a:latin typeface="Arial" panose="020B0604020202020204" pitchFamily="34" charset="0"/>
              </a:rPr>
              <a:t>RUMV, las cuales son Pre- Registro Virtual, Caracterización Socioeconómica y Registro Biométrico Presencial</a:t>
            </a:r>
            <a:endParaRPr lang="es-CO" sz="1600" b="1" i="0" u="none" strike="noStrike" baseline="0" dirty="0">
              <a:latin typeface="Arial" panose="020B0604020202020204" pitchFamily="34" charset="0"/>
            </a:endParaRPr>
          </a:p>
          <a:p>
            <a:pPr algn="l"/>
            <a:endParaRPr lang="es-CO" sz="1600" b="1" dirty="0">
              <a:latin typeface="Arial" panose="020B0604020202020204" pitchFamily="34" charset="0"/>
            </a:endParaRPr>
          </a:p>
          <a:p>
            <a:pPr algn="just"/>
            <a:r>
              <a:rPr lang="es-MX" sz="1600" b="1" i="0" u="none" strike="noStrike" baseline="0" dirty="0">
                <a:latin typeface="Arial" panose="020B0604020202020204" pitchFamily="34" charset="0"/>
              </a:rPr>
              <a:t>Parágrafo 2. </a:t>
            </a:r>
            <a:r>
              <a:rPr lang="es-MX" sz="1600" b="0" i="0" u="none" strike="noStrike" baseline="0" dirty="0">
                <a:latin typeface="Arial" panose="020B0604020202020204" pitchFamily="34" charset="0"/>
              </a:rPr>
              <a:t>Así mismo dentro de la implementación a la que se refiere el presente artículo, se contempla la autorización, expedición, entrega, vigencia y cancelación del Permiso por Protección Temporal (PPT), y la transición del Permiso Especial de Permanencia (PEP) cualquiera hubiera sido en su fase de expedición, incluido el Permiso Especial de Permanencia para el Fomento de la Formalización (PEPFF).</a:t>
            </a:r>
          </a:p>
          <a:p>
            <a:pPr algn="just"/>
            <a:endParaRPr lang="es-MX" sz="1600" dirty="0">
              <a:latin typeface="Arial" panose="020B0604020202020204" pitchFamily="34" charset="0"/>
            </a:endParaRPr>
          </a:p>
          <a:p>
            <a:pPr algn="l"/>
            <a:r>
              <a:rPr lang="es-MX" sz="1800" b="1" i="0" u="none" strike="noStrike" baseline="0" dirty="0">
                <a:latin typeface="Arial" panose="020B0604020202020204" pitchFamily="34" charset="0"/>
              </a:rPr>
              <a:t>Parágrafo 3. </a:t>
            </a:r>
            <a:r>
              <a:rPr lang="es-MX" sz="1800" b="0" i="0" u="none" strike="noStrike" baseline="0" dirty="0">
                <a:latin typeface="Arial" panose="020B0604020202020204" pitchFamily="34" charset="0"/>
              </a:rPr>
              <a:t>El Registro Único de Migrantes Venezolanos </a:t>
            </a:r>
            <a:r>
              <a:rPr lang="es-MX" sz="1800" b="0" i="0" u="none" strike="noStrike" baseline="0" dirty="0">
                <a:latin typeface="ArialMT"/>
              </a:rPr>
              <a:t>– </a:t>
            </a:r>
            <a:r>
              <a:rPr lang="es-MX" sz="1800" b="0" i="0" u="none" strike="noStrike" baseline="0" dirty="0">
                <a:latin typeface="Arial" panose="020B0604020202020204" pitchFamily="34" charset="0"/>
              </a:rPr>
              <a:t>RUMV y el Permiso por</a:t>
            </a:r>
          </a:p>
          <a:p>
            <a:pPr algn="l"/>
            <a:r>
              <a:rPr lang="es-MX" sz="1800" b="0" i="0" u="none" strike="noStrike" baseline="0" dirty="0">
                <a:latin typeface="Arial" panose="020B0604020202020204" pitchFamily="34" charset="0"/>
              </a:rPr>
              <a:t>Protección Temporal (PPT) son gratuitos y no requieren de intermediarios.</a:t>
            </a:r>
          </a:p>
          <a:p>
            <a:pPr algn="l"/>
            <a:endParaRPr lang="es-CO" sz="1600" dirty="0"/>
          </a:p>
        </p:txBody>
      </p:sp>
    </p:spTree>
    <p:extLst>
      <p:ext uri="{BB962C8B-B14F-4D97-AF65-F5344CB8AC3E}">
        <p14:creationId xmlns:p14="http://schemas.microsoft.com/office/powerpoint/2010/main" val="422558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9144000" cy="5878532"/>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just"/>
            <a:r>
              <a:rPr lang="es-MX" sz="1800" b="1" i="0" u="none" strike="noStrike" baseline="0" dirty="0">
                <a:latin typeface="Arial" panose="020B0604020202020204" pitchFamily="34" charset="0"/>
              </a:rPr>
              <a:t>ARTÍCULO 2. Condiciones para Acceder al Régimen de Protección Temporal. </a:t>
            </a:r>
            <a:r>
              <a:rPr lang="es-MX" sz="1800" b="0" i="0" u="none" strike="noStrike" baseline="0" dirty="0">
                <a:latin typeface="Arial" panose="020B0604020202020204" pitchFamily="34" charset="0"/>
              </a:rPr>
              <a:t>El</a:t>
            </a:r>
          </a:p>
          <a:p>
            <a:pPr algn="just"/>
            <a:r>
              <a:rPr lang="es-MX" sz="1800" b="0" i="0" u="none" strike="noStrike" baseline="0" dirty="0">
                <a:latin typeface="Arial" panose="020B0604020202020204" pitchFamily="34" charset="0"/>
              </a:rPr>
              <a:t>Estatuto Temporal de Protección para Migrantes Venezolanos Bajo Régimen de Protección Temporal aplica para los migrantes venezolanos que deseen permanecer de manera temporal en el territorio nacional y que cumplan alguna de las siguientes condiciones, de conformidad con lo establecido en el artículo 4 del Decreto 216 de 2021.</a:t>
            </a:r>
          </a:p>
          <a:p>
            <a:pPr algn="just"/>
            <a:endParaRPr lang="es-MX" sz="1800" b="0" i="0" u="none" strike="noStrike" baseline="0" dirty="0">
              <a:latin typeface="Arial" panose="020B0604020202020204" pitchFamily="34" charset="0"/>
            </a:endParaRPr>
          </a:p>
          <a:p>
            <a:pPr marL="342900" indent="-342900" algn="just">
              <a:buAutoNum type="arabicPeriod"/>
            </a:pPr>
            <a:r>
              <a:rPr lang="es-MX" sz="1600" b="0" i="0" u="none" strike="noStrike" baseline="0" dirty="0">
                <a:latin typeface="Arial" panose="020B0604020202020204" pitchFamily="34" charset="0"/>
              </a:rPr>
              <a:t>Encontrarse en territorio colombiano de manera regular como titulares de un Permiso de Ingreso y Permanencia (PIP), Permiso Temporal de Permanencia (PTP) o de un Permiso Especial de Permanencia (PEP) vigente, cualquiera sea su fase de expedición incluido el PEPFF.</a:t>
            </a:r>
          </a:p>
          <a:p>
            <a:pPr marL="342900" indent="-342900" algn="just">
              <a:buAutoNum type="arabicPeriod"/>
            </a:pPr>
            <a:r>
              <a:rPr lang="es-MX" sz="1600" b="0" i="0" u="none" strike="noStrike" baseline="0" dirty="0">
                <a:latin typeface="Arial" panose="020B0604020202020204" pitchFamily="34" charset="0"/>
              </a:rPr>
              <a:t>Encontrarse en territorio colombiano de manera regular como titulares de un Salvoconducto de Permanencia SC </a:t>
            </a:r>
            <a:r>
              <a:rPr lang="es-MX" sz="1600" b="0" i="0" u="none" strike="noStrike" baseline="0" dirty="0">
                <a:latin typeface="ArialMT"/>
              </a:rPr>
              <a:t>– </a:t>
            </a:r>
            <a:r>
              <a:rPr lang="es-MX" sz="1600" b="0" i="0" u="none" strike="noStrike" baseline="0" dirty="0">
                <a:latin typeface="Arial" panose="020B0604020202020204" pitchFamily="34" charset="0"/>
              </a:rPr>
              <a:t>2 en el marco del trámite de una solicitud de reconocimiento de la condición de refugiado.</a:t>
            </a:r>
          </a:p>
          <a:p>
            <a:pPr marL="342900" indent="-342900" algn="just">
              <a:buAutoNum type="arabicPeriod"/>
            </a:pPr>
            <a:r>
              <a:rPr lang="es-MX" b="1" i="0" u="none" strike="noStrike" baseline="0" dirty="0">
                <a:solidFill>
                  <a:srgbClr val="C00000"/>
                </a:solidFill>
                <a:latin typeface="Arial" panose="020B0604020202020204" pitchFamily="34" charset="0"/>
              </a:rPr>
              <a:t>Encontrarse en territorio colombiano de manera irregular a 31 de enero de </a:t>
            </a:r>
            <a:r>
              <a:rPr lang="es-CO" b="1" i="0" u="none" strike="noStrike" baseline="0" dirty="0">
                <a:solidFill>
                  <a:srgbClr val="C00000"/>
                </a:solidFill>
                <a:latin typeface="Arial" panose="020B0604020202020204" pitchFamily="34" charset="0"/>
              </a:rPr>
              <a:t>2021.</a:t>
            </a:r>
          </a:p>
          <a:p>
            <a:pPr marL="342900" indent="-342900" algn="just">
              <a:buAutoNum type="arabicPeriod"/>
            </a:pPr>
            <a:r>
              <a:rPr lang="es-CO" sz="1600" b="0" i="0" u="none" strike="noStrike" baseline="0" dirty="0">
                <a:latin typeface="Arial" panose="020B0604020202020204" pitchFamily="34" charset="0"/>
              </a:rPr>
              <a:t>Ingresar a territorio colombiano de manera regular a través del respectivo </a:t>
            </a:r>
            <a:r>
              <a:rPr lang="es-MX" sz="1600" b="0" i="0" u="none" strike="noStrike" baseline="0" dirty="0">
                <a:latin typeface="Arial" panose="020B0604020202020204" pitchFamily="34" charset="0"/>
              </a:rPr>
              <a:t>Puesto de Control Migratorio legalmente habilitado, cumpliendo con los requisitos establecidos en las normas migratorias, durante los primeros dos (2) años de vigencia del Estatuto</a:t>
            </a:r>
            <a:endParaRPr lang="es-MX" sz="1800" b="1" i="0" u="none" strike="noStrike" baseline="0" dirty="0">
              <a:latin typeface="Arial" panose="020B0604020202020204" pitchFamily="34" charset="0"/>
            </a:endParaRPr>
          </a:p>
        </p:txBody>
      </p:sp>
    </p:spTree>
    <p:extLst>
      <p:ext uri="{BB962C8B-B14F-4D97-AF65-F5344CB8AC3E}">
        <p14:creationId xmlns:p14="http://schemas.microsoft.com/office/powerpoint/2010/main" val="771679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8725" cy="2308324"/>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l"/>
            <a:endParaRPr lang="es-MX" sz="1800" b="1" i="0" u="none" strike="noStrike" baseline="0" dirty="0">
              <a:latin typeface="Arial" panose="020B0604020202020204" pitchFamily="34" charset="0"/>
            </a:endParaRPr>
          </a:p>
          <a:p>
            <a:pPr algn="just"/>
            <a:r>
              <a:rPr lang="es-MX" sz="1800" b="1" i="0" u="none" strike="noStrike" baseline="0" dirty="0">
                <a:latin typeface="Arial" panose="020B0604020202020204" pitchFamily="34" charset="0"/>
              </a:rPr>
              <a:t>Parágrafo 1. </a:t>
            </a:r>
            <a:r>
              <a:rPr lang="es-MX" sz="1800" b="0" i="0" u="none" strike="noStrike" baseline="0" dirty="0">
                <a:latin typeface="Arial" panose="020B0604020202020204" pitchFamily="34" charset="0"/>
              </a:rPr>
              <a:t>Los migrantes venezolanos que se encuentren bajo la condición contenida en el numeral 3 del presente artículo, deberán aportar prueba sumaria e idónea de su permanencia en el territorio nacional a 31 de enero de 2021, de conformidad con el artículo 6 de la presente Resolución.</a:t>
            </a:r>
            <a:endParaRPr lang="es-CO" sz="1600" dirty="0"/>
          </a:p>
        </p:txBody>
      </p:sp>
    </p:spTree>
    <p:extLst>
      <p:ext uri="{BB962C8B-B14F-4D97-AF65-F5344CB8AC3E}">
        <p14:creationId xmlns:p14="http://schemas.microsoft.com/office/powerpoint/2010/main" val="784636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8725" cy="5355312"/>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l"/>
            <a:r>
              <a:rPr lang="es-CO" sz="1800" b="1" i="0" u="none" strike="noStrike" baseline="0" dirty="0">
                <a:latin typeface="Arial" panose="020B0604020202020204" pitchFamily="34" charset="0"/>
              </a:rPr>
              <a:t>PERMISO POR PROTECCIÓN TEMPORAL (PPT)</a:t>
            </a:r>
          </a:p>
          <a:p>
            <a:pPr algn="l"/>
            <a:endParaRPr lang="es-MX" sz="1800" b="1" i="0" u="none" strike="noStrike" baseline="0" dirty="0">
              <a:latin typeface="Arial" panose="020B0604020202020204" pitchFamily="34" charset="0"/>
            </a:endParaRPr>
          </a:p>
          <a:p>
            <a:pPr algn="just"/>
            <a:r>
              <a:rPr lang="es-MX" sz="1600" b="1" i="0" u="none" strike="noStrike" baseline="0" dirty="0">
                <a:latin typeface="Arial" panose="020B0604020202020204" pitchFamily="34" charset="0"/>
              </a:rPr>
              <a:t>ARTÍCULO 14. Naturaleza Jurídica del Permiso por Protección Temporal (PPT).</a:t>
            </a:r>
          </a:p>
          <a:p>
            <a:pPr algn="just"/>
            <a:r>
              <a:rPr lang="es-MX" sz="1600" b="0" i="0" u="none" strike="noStrike" baseline="0" dirty="0">
                <a:latin typeface="Arial" panose="020B0604020202020204" pitchFamily="34" charset="0"/>
              </a:rPr>
              <a:t>El Permiso por Protección Temporal (PPT) es un documento de identificación que permite la regularización migratoria, autoriza a los migrantes venezolanos a permanecer en el territorio nacional en condiciones de regularidad migratoria especiales, y a ejercer durante su vigencia, cualquier actividad u ocupación legal en el país, incluidas aquellas que se desarrollen en virtud de un contrato de prestación de servicios, una vinculación o contrato laboral, sin perjuicio del cumplimiento de los requisitos establecidos en el ordenamiento jurídico colombiano, para el ejercicio de </a:t>
            </a:r>
            <a:r>
              <a:rPr lang="es-CO" sz="1600" b="0" i="0" u="none" strike="noStrike" baseline="0" dirty="0">
                <a:latin typeface="Arial" panose="020B0604020202020204" pitchFamily="34" charset="0"/>
              </a:rPr>
              <a:t>las actividades reguladas.</a:t>
            </a:r>
          </a:p>
          <a:p>
            <a:pPr algn="just"/>
            <a:endParaRPr lang="es-CO" sz="1600" b="0" i="0" u="none" strike="noStrike" baseline="0" dirty="0">
              <a:latin typeface="Arial" panose="020B0604020202020204" pitchFamily="34" charset="0"/>
            </a:endParaRPr>
          </a:p>
          <a:p>
            <a:pPr algn="just"/>
            <a:r>
              <a:rPr lang="es-MX" b="1" i="0" u="none" strike="noStrike" baseline="0" dirty="0">
                <a:solidFill>
                  <a:srgbClr val="C00000"/>
                </a:solidFill>
                <a:latin typeface="Arial" panose="020B0604020202020204" pitchFamily="34" charset="0"/>
              </a:rPr>
              <a:t>Parágrafo 2. El Permiso por Protección Temporal (PPT) permite el acceso, la trayectoria y la promoción en el sistema educativo colombiano en los niveles de educación inicial, preescolar, básica, media y superior. Así como la prestación de servicios de formación, certificación de competencias laborales, gestión de empleo y servicios de emprendimiento por parte del Servicio Nacional de Aprendizaje (SENA).</a:t>
            </a:r>
            <a:endParaRPr lang="es-MX" b="1" dirty="0">
              <a:solidFill>
                <a:srgbClr val="C00000"/>
              </a:solidFill>
            </a:endParaRPr>
          </a:p>
        </p:txBody>
      </p:sp>
    </p:spTree>
    <p:extLst>
      <p:ext uri="{BB962C8B-B14F-4D97-AF65-F5344CB8AC3E}">
        <p14:creationId xmlns:p14="http://schemas.microsoft.com/office/powerpoint/2010/main" val="449241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8725" cy="3970318"/>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just"/>
            <a:r>
              <a:rPr lang="es-MX" sz="1800" b="1" i="0" u="none" strike="noStrike" baseline="0" dirty="0">
                <a:latin typeface="Arial" panose="020B0604020202020204" pitchFamily="34" charset="0"/>
              </a:rPr>
              <a:t>DEL ESTATUTO TEMPORAL DE PROTECCIÓN PARA MIGRANTES VENEZOLANOS PARA NIÑOS, NIÑAS Y ADOLESCENTES</a:t>
            </a:r>
          </a:p>
          <a:p>
            <a:pPr algn="l"/>
            <a:endParaRPr lang="es-MX" sz="1800" b="1" i="0" u="none" strike="noStrike" baseline="0" dirty="0">
              <a:latin typeface="Arial" panose="020B0604020202020204" pitchFamily="34" charset="0"/>
            </a:endParaRPr>
          </a:p>
          <a:p>
            <a:pPr algn="just"/>
            <a:r>
              <a:rPr lang="es-MX" sz="1800" b="1" i="0" u="none" strike="noStrike" baseline="0" dirty="0">
                <a:latin typeface="Arial" panose="020B0604020202020204" pitchFamily="34" charset="0"/>
              </a:rPr>
              <a:t>ARTÍCULO 25. Aplicabilidad. </a:t>
            </a:r>
            <a:r>
              <a:rPr lang="es-MX" sz="1800" b="0" i="0" u="none" strike="noStrike" baseline="0" dirty="0">
                <a:latin typeface="Arial" panose="020B0604020202020204" pitchFamily="34" charset="0"/>
              </a:rPr>
              <a:t>Los niños, niñas y adolescentes migrantes venezolanos son cobijados por el Estatuto Temporal de Protección para Migrantes Venezolanos, siempre que se encuentren en alguna de las condiciones señaladas en el artículo 2 de esta Resolución. Para ello, se valorará la especial situación de vulnerabilidad de los menores de edad no acompañados, separados, de aquellos que no tienen documentación y de quienes se encuentren en un Proceso Administrativo de Restablecimiento de Derechos (PARD) o en el Sistema de Responsabilidad Penal </a:t>
            </a:r>
            <a:r>
              <a:rPr lang="es-CO" sz="1800" b="0" i="0" u="none" strike="noStrike" baseline="0" dirty="0">
                <a:latin typeface="Arial" panose="020B0604020202020204" pitchFamily="34" charset="0"/>
              </a:rPr>
              <a:t>para Adolescentes (SRPA).</a:t>
            </a:r>
            <a:endParaRPr lang="es-MX" b="1" dirty="0"/>
          </a:p>
        </p:txBody>
      </p:sp>
    </p:spTree>
    <p:extLst>
      <p:ext uri="{BB962C8B-B14F-4D97-AF65-F5344CB8AC3E}">
        <p14:creationId xmlns:p14="http://schemas.microsoft.com/office/powerpoint/2010/main" val="729730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88725" cy="3970318"/>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just"/>
            <a:r>
              <a:rPr lang="es-MX" sz="1800" b="1" i="0" u="none" strike="noStrike" baseline="0" dirty="0">
                <a:latin typeface="Arial" panose="020B0604020202020204" pitchFamily="34" charset="0"/>
              </a:rPr>
              <a:t>DEL ESTATUTO TEMPORAL DE PROTECCIÓN PARA MIGRANTES VENEZOLANOS PARA NIÑOS, NIÑAS Y ADOLESCENTES</a:t>
            </a:r>
          </a:p>
          <a:p>
            <a:pPr algn="l"/>
            <a:endParaRPr lang="es-MX" sz="1800" b="1" i="0" u="none" strike="noStrike" baseline="0" dirty="0">
              <a:latin typeface="Arial" panose="020B0604020202020204" pitchFamily="34" charset="0"/>
            </a:endParaRPr>
          </a:p>
          <a:p>
            <a:pPr algn="l"/>
            <a:endParaRPr lang="es-MX" sz="1800" b="1" i="0" u="none" strike="noStrike" baseline="0" dirty="0">
              <a:latin typeface="Arial" panose="020B0604020202020204" pitchFamily="34" charset="0"/>
            </a:endParaRPr>
          </a:p>
          <a:p>
            <a:pPr algn="l"/>
            <a:r>
              <a:rPr lang="es-MX" sz="1800" b="1" i="0" u="none" strike="noStrike" baseline="0" dirty="0">
                <a:latin typeface="Arial" panose="020B0604020202020204" pitchFamily="34" charset="0"/>
              </a:rPr>
              <a:t>ARTÍCULO 26. Registro de niños, niñas y adolescentes en el Registro Único de</a:t>
            </a:r>
          </a:p>
          <a:p>
            <a:pPr algn="just"/>
            <a:r>
              <a:rPr lang="es-CO" sz="1800" b="1" i="0" u="none" strike="noStrike" baseline="0" dirty="0">
                <a:latin typeface="Arial" panose="020B0604020202020204" pitchFamily="34" charset="0"/>
              </a:rPr>
              <a:t>Migrantes Venezolanos - RUMV. </a:t>
            </a:r>
            <a:r>
              <a:rPr lang="es-CO" sz="1800" b="0" i="0" u="none" strike="noStrike" baseline="0" dirty="0">
                <a:latin typeface="Arial" panose="020B0604020202020204" pitchFamily="34" charset="0"/>
              </a:rPr>
              <a:t>El Registro Único de Migrantes Venezolanos - </a:t>
            </a:r>
            <a:r>
              <a:rPr lang="es-MX" sz="1800" b="0" i="0" u="none" strike="noStrike" baseline="0" dirty="0">
                <a:latin typeface="Arial" panose="020B0604020202020204" pitchFamily="34" charset="0"/>
              </a:rPr>
              <a:t>RUMV, para niños, niñas y adolescentes estará habilitado en los términos contemplados en el artículo 4 de la presente Resolución, y también se compone del </a:t>
            </a:r>
            <a:r>
              <a:rPr lang="es-CO" sz="1800" b="0" i="0" u="none" strike="noStrike" baseline="0" dirty="0">
                <a:latin typeface="Arial" panose="020B0604020202020204" pitchFamily="34" charset="0"/>
              </a:rPr>
              <a:t>Pre-Registro Virtual y del Registro Biométrico Presencial.</a:t>
            </a:r>
          </a:p>
          <a:p>
            <a:pPr algn="just"/>
            <a:endParaRPr lang="es-CO" dirty="0">
              <a:latin typeface="Arial" panose="020B0604020202020204" pitchFamily="34" charset="0"/>
            </a:endParaRPr>
          </a:p>
          <a:p>
            <a:pPr algn="just"/>
            <a:endParaRPr lang="es-CO" dirty="0">
              <a:latin typeface="Arial" panose="020B0604020202020204" pitchFamily="34" charset="0"/>
            </a:endParaRPr>
          </a:p>
        </p:txBody>
      </p:sp>
    </p:spTree>
    <p:extLst>
      <p:ext uri="{BB962C8B-B14F-4D97-AF65-F5344CB8AC3E}">
        <p14:creationId xmlns:p14="http://schemas.microsoft.com/office/powerpoint/2010/main" val="1504129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 y="-49876"/>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320504" y="668743"/>
            <a:ext cx="8919715" cy="5078313"/>
          </a:xfrm>
          <a:prstGeom prst="rect">
            <a:avLst/>
          </a:prstGeom>
          <a:noFill/>
        </p:spPr>
        <p:txBody>
          <a:bodyPr wrap="square" rtlCol="0">
            <a:spAutoFit/>
          </a:bodyPr>
          <a:lstStyle/>
          <a:p>
            <a:pPr algn="just"/>
            <a:r>
              <a:rPr lang="es-MX" b="1" dirty="0"/>
              <a:t>RESOLUCIÓN 0971 DEL 2021 “</a:t>
            </a:r>
            <a:r>
              <a:rPr lang="es-MX" b="1" u="none" strike="noStrike" baseline="0" dirty="0"/>
              <a:t>Por la cual se implementa el Estatuto Temporal de Protección para Migrantes Venezolanos adoptado por medio del Decreto 216 de 2021</a:t>
            </a:r>
          </a:p>
          <a:p>
            <a:pPr algn="l"/>
            <a:endParaRPr lang="es-MX" b="1" dirty="0"/>
          </a:p>
          <a:p>
            <a:pPr algn="just"/>
            <a:r>
              <a:rPr lang="es-MX" sz="1800" b="1" i="0" u="none" strike="noStrike" baseline="0" dirty="0">
                <a:latin typeface="Arial" panose="020B0604020202020204" pitchFamily="34" charset="0"/>
              </a:rPr>
              <a:t>DEL ESTATUTO TEMPORAL DE PROTECCIÓN PARA MIGRANTES VENEZOLANOS PARA NIÑOS, NIÑAS Y ADOLESCENTES</a:t>
            </a:r>
          </a:p>
          <a:p>
            <a:pPr algn="l"/>
            <a:endParaRPr lang="es-MX" sz="1800" b="1" i="0" u="none" strike="noStrike" baseline="0" dirty="0">
              <a:latin typeface="Arial" panose="020B0604020202020204" pitchFamily="34" charset="0"/>
            </a:endParaRPr>
          </a:p>
          <a:p>
            <a:pPr algn="just"/>
            <a:endParaRPr lang="es-CO" dirty="0">
              <a:latin typeface="Arial" panose="020B0604020202020204" pitchFamily="34" charset="0"/>
            </a:endParaRPr>
          </a:p>
          <a:p>
            <a:pPr algn="just"/>
            <a:r>
              <a:rPr lang="es-MX" sz="1800" b="1" i="0" u="none" strike="noStrike" baseline="0" dirty="0">
                <a:latin typeface="Arial" panose="020B0604020202020204" pitchFamily="34" charset="0"/>
              </a:rPr>
              <a:t>ARTÍCULO 33. Priorización: </a:t>
            </a:r>
            <a:r>
              <a:rPr lang="es-MX" sz="1800" b="0" i="0" u="none" strike="noStrike" baseline="0" dirty="0">
                <a:latin typeface="Arial" panose="020B0604020202020204" pitchFamily="34" charset="0"/>
              </a:rPr>
              <a:t>En coordinación con el Ministerio de Educación Nacional, los migrantes venezolanos que hayan culminado sus estudios de educación media y no hayan podido recibir el correspondiente título de bachiller, por no ser titulares de un documento de identificación válido en el territorio nacional, serán priorizados por la Unidad Administrativa Especial Migración Colombia dentro de la etapa de Registro Biométrico Presencial, para la expedición del Permiso por </a:t>
            </a:r>
            <a:r>
              <a:rPr lang="es-CO" sz="1800" b="0" i="0" u="none" strike="noStrike" baseline="0" dirty="0">
                <a:latin typeface="Arial" panose="020B0604020202020204" pitchFamily="34" charset="0"/>
              </a:rPr>
              <a:t>Protección Temporal (PPT).</a:t>
            </a:r>
          </a:p>
          <a:p>
            <a:pPr algn="just"/>
            <a:endParaRPr lang="es-CO" dirty="0">
              <a:latin typeface="Arial" panose="020B0604020202020204" pitchFamily="34" charset="0"/>
            </a:endParaRPr>
          </a:p>
          <a:p>
            <a:pPr algn="just"/>
            <a:r>
              <a:rPr lang="es-CO" b="1" i="1" dirty="0">
                <a:solidFill>
                  <a:srgbClr val="C00000"/>
                </a:solidFill>
                <a:latin typeface="Arial" panose="020B0604020202020204" pitchFamily="34" charset="0"/>
              </a:rPr>
              <a:t>Nota. Cuando el estudiante obtenga el PPT – Permiso por Protección Temporal, se debe cambiar el tipo y numero de documento en el SIMAT.</a:t>
            </a:r>
            <a:endParaRPr lang="es-CO" sz="1800" b="1" i="1" u="none" strike="noStrike" baseline="0" dirty="0">
              <a:solidFill>
                <a:srgbClr val="C00000"/>
              </a:solidFill>
              <a:latin typeface="Arial" panose="020B0604020202020204" pitchFamily="34" charset="0"/>
            </a:endParaRPr>
          </a:p>
          <a:p>
            <a:pPr algn="just"/>
            <a:endParaRPr lang="es-CO" dirty="0">
              <a:latin typeface="Arial" panose="020B0604020202020204" pitchFamily="34" charset="0"/>
            </a:endParaRPr>
          </a:p>
        </p:txBody>
      </p:sp>
    </p:spTree>
    <p:extLst>
      <p:ext uri="{BB962C8B-B14F-4D97-AF65-F5344CB8AC3E}">
        <p14:creationId xmlns:p14="http://schemas.microsoft.com/office/powerpoint/2010/main" val="1722519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EB50268-45AF-24B7-3442-31C6A7B1F701}"/>
              </a:ext>
            </a:extLst>
          </p:cNvPr>
          <p:cNvSpPr txBox="1"/>
          <p:nvPr/>
        </p:nvSpPr>
        <p:spPr>
          <a:xfrm>
            <a:off x="3717985" y="3032909"/>
            <a:ext cx="5299977" cy="584775"/>
          </a:xfrm>
          <a:prstGeom prst="rect">
            <a:avLst/>
          </a:prstGeom>
          <a:noFill/>
        </p:spPr>
        <p:txBody>
          <a:bodyPr wrap="none" rtlCol="0">
            <a:spAutoFit/>
          </a:bodyPr>
          <a:lstStyle/>
          <a:p>
            <a:r>
              <a:rPr lang="es-MX" sz="3200" b="1" dirty="0">
                <a:solidFill>
                  <a:schemeClr val="bg1"/>
                </a:solidFill>
              </a:rPr>
              <a:t>INDICADORES DE COBERTURA</a:t>
            </a:r>
            <a:endParaRPr lang="es-CO" sz="3200" b="1" dirty="0">
              <a:solidFill>
                <a:schemeClr val="bg1"/>
              </a:solidFill>
            </a:endParaRPr>
          </a:p>
        </p:txBody>
      </p:sp>
    </p:spTree>
    <p:extLst>
      <p:ext uri="{BB962C8B-B14F-4D97-AF65-F5344CB8AC3E}">
        <p14:creationId xmlns:p14="http://schemas.microsoft.com/office/powerpoint/2010/main" val="3867857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38" y="56025"/>
            <a:ext cx="12280668" cy="6907876"/>
          </a:xfrm>
          <a:prstGeom prst="rect">
            <a:avLst/>
          </a:prstGeom>
        </p:spPr>
      </p:pic>
      <p:graphicFrame>
        <p:nvGraphicFramePr>
          <p:cNvPr id="9" name="Tabla 8">
            <a:extLst>
              <a:ext uri="{FF2B5EF4-FFF2-40B4-BE49-F238E27FC236}">
                <a16:creationId xmlns:a16="http://schemas.microsoft.com/office/drawing/2014/main" id="{8B32B8E7-5D65-32BE-DE13-181DEDBCB556}"/>
              </a:ext>
            </a:extLst>
          </p:cNvPr>
          <p:cNvGraphicFramePr>
            <a:graphicFrameLocks noGrp="1"/>
          </p:cNvGraphicFramePr>
          <p:nvPr>
            <p:extLst>
              <p:ext uri="{D42A27DB-BD31-4B8C-83A1-F6EECF244321}">
                <p14:modId xmlns:p14="http://schemas.microsoft.com/office/powerpoint/2010/main" val="3508284738"/>
              </p:ext>
            </p:extLst>
          </p:nvPr>
        </p:nvGraphicFramePr>
        <p:xfrm>
          <a:off x="2913092" y="1895937"/>
          <a:ext cx="5270500" cy="1343025"/>
        </p:xfrm>
        <a:graphic>
          <a:graphicData uri="http://schemas.openxmlformats.org/drawingml/2006/table">
            <a:tbl>
              <a:tblPr/>
              <a:tblGrid>
                <a:gridCol w="1041400">
                  <a:extLst>
                    <a:ext uri="{9D8B030D-6E8A-4147-A177-3AD203B41FA5}">
                      <a16:colId xmlns:a16="http://schemas.microsoft.com/office/drawing/2014/main" val="3161632594"/>
                    </a:ext>
                  </a:extLst>
                </a:gridCol>
                <a:gridCol w="787400">
                  <a:extLst>
                    <a:ext uri="{9D8B030D-6E8A-4147-A177-3AD203B41FA5}">
                      <a16:colId xmlns:a16="http://schemas.microsoft.com/office/drawing/2014/main" val="1909794007"/>
                    </a:ext>
                  </a:extLst>
                </a:gridCol>
                <a:gridCol w="1066800">
                  <a:extLst>
                    <a:ext uri="{9D8B030D-6E8A-4147-A177-3AD203B41FA5}">
                      <a16:colId xmlns:a16="http://schemas.microsoft.com/office/drawing/2014/main" val="526292737"/>
                    </a:ext>
                  </a:extLst>
                </a:gridCol>
                <a:gridCol w="838080">
                  <a:extLst>
                    <a:ext uri="{9D8B030D-6E8A-4147-A177-3AD203B41FA5}">
                      <a16:colId xmlns:a16="http://schemas.microsoft.com/office/drawing/2014/main" val="2508094193"/>
                    </a:ext>
                  </a:extLst>
                </a:gridCol>
                <a:gridCol w="774820">
                  <a:extLst>
                    <a:ext uri="{9D8B030D-6E8A-4147-A177-3AD203B41FA5}">
                      <a16:colId xmlns:a16="http://schemas.microsoft.com/office/drawing/2014/main" val="1665131951"/>
                    </a:ext>
                  </a:extLst>
                </a:gridCol>
                <a:gridCol w="762000">
                  <a:extLst>
                    <a:ext uri="{9D8B030D-6E8A-4147-A177-3AD203B41FA5}">
                      <a16:colId xmlns:a16="http://schemas.microsoft.com/office/drawing/2014/main" val="2260790985"/>
                    </a:ext>
                  </a:extLst>
                </a:gridCol>
              </a:tblGrid>
              <a:tr h="381000">
                <a:tc>
                  <a:txBody>
                    <a:bodyPr/>
                    <a:lstStyle/>
                    <a:p>
                      <a:pPr algn="ctr" fontAlgn="ctr"/>
                      <a:r>
                        <a:rPr lang="es-CO" sz="1100" b="1" i="0" u="none" strike="noStrike">
                          <a:solidFill>
                            <a:srgbClr val="000000"/>
                          </a:solidFill>
                          <a:effectLst/>
                          <a:latin typeface="Arial" panose="020B0604020202020204" pitchFamily="34" charset="0"/>
                        </a:rPr>
                        <a:t>AÑO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Transición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Primaria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Secundaria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Media</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TOTAL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271975952"/>
                  </a:ext>
                </a:extLst>
              </a:tr>
              <a:tr h="190500">
                <a:tc>
                  <a:txBody>
                    <a:bodyPr/>
                    <a:lstStyle/>
                    <a:p>
                      <a:pPr algn="ctr" fontAlgn="ctr"/>
                      <a:r>
                        <a:rPr lang="es-CO" sz="1100" b="1" i="0" u="none" strike="noStrike">
                          <a:solidFill>
                            <a:srgbClr val="000000"/>
                          </a:solidFill>
                          <a:effectLst/>
                          <a:latin typeface="Arial" panose="020B0604020202020204" pitchFamily="34" charset="0"/>
                        </a:rPr>
                        <a:t>2017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62,71%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97,30%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77,90%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44,37%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96,22%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758123302"/>
                  </a:ext>
                </a:extLst>
              </a:tr>
              <a:tr h="190500">
                <a:tc>
                  <a:txBody>
                    <a:bodyPr/>
                    <a:lstStyle/>
                    <a:p>
                      <a:pPr algn="ctr" fontAlgn="ctr"/>
                      <a:r>
                        <a:rPr lang="es-CO" sz="1100" b="1" i="0" u="none" strike="noStrike">
                          <a:solidFill>
                            <a:srgbClr val="000000"/>
                          </a:solidFill>
                          <a:effectLst/>
                          <a:latin typeface="Arial" panose="020B0604020202020204" pitchFamily="34" charset="0"/>
                        </a:rPr>
                        <a:t>2018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67,23%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94,62%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44,25%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95,99%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81299944"/>
                  </a:ext>
                </a:extLst>
              </a:tr>
              <a:tr h="190500">
                <a:tc>
                  <a:txBody>
                    <a:bodyPr/>
                    <a:lstStyle/>
                    <a:p>
                      <a:pPr algn="ctr" fontAlgn="ctr"/>
                      <a:r>
                        <a:rPr lang="es-CO" sz="1100" b="1" i="0" u="none" strike="noStrike">
                          <a:solidFill>
                            <a:srgbClr val="000000"/>
                          </a:solidFill>
                          <a:effectLst/>
                          <a:latin typeface="Arial" panose="020B0604020202020204" pitchFamily="34" charset="0"/>
                        </a:rPr>
                        <a:t>2019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65,94%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93,06%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81,69%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46,12%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95,70%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598011525"/>
                  </a:ext>
                </a:extLst>
              </a:tr>
              <a:tr h="190500">
                <a:tc>
                  <a:txBody>
                    <a:bodyPr/>
                    <a:lstStyle/>
                    <a:p>
                      <a:pPr algn="ctr" fontAlgn="ctr"/>
                      <a:r>
                        <a:rPr lang="es-CO" sz="1100" b="1" i="0" u="none" strike="noStrike">
                          <a:solidFill>
                            <a:srgbClr val="000000"/>
                          </a:solidFill>
                          <a:effectLst/>
                          <a:latin typeface="Arial" panose="020B0604020202020204" pitchFamily="34" charset="0"/>
                        </a:rPr>
                        <a:t>2020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dirty="0">
                          <a:solidFill>
                            <a:srgbClr val="000000"/>
                          </a:solidFill>
                          <a:effectLst/>
                          <a:latin typeface="Arial" panose="020B0604020202020204" pitchFamily="34" charset="0"/>
                        </a:rPr>
                        <a:t>64,00%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91,76%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81,63%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49,00%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95,09%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126630078"/>
                  </a:ext>
                </a:extLst>
              </a:tr>
              <a:tr h="200025">
                <a:tc>
                  <a:txBody>
                    <a:bodyPr/>
                    <a:lstStyle/>
                    <a:p>
                      <a:pPr algn="ctr" fontAlgn="ctr"/>
                      <a:r>
                        <a:rPr lang="es-CO" sz="1100" b="1" i="0" u="none" strike="noStrike">
                          <a:solidFill>
                            <a:srgbClr val="000000"/>
                          </a:solidFill>
                          <a:effectLst/>
                          <a:latin typeface="Arial" panose="020B0604020202020204" pitchFamily="34" charset="0"/>
                        </a:rPr>
                        <a:t>2021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67,88%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93,65%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84,33%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50,90%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97,64%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4177482501"/>
                  </a:ext>
                </a:extLst>
              </a:tr>
            </a:tbl>
          </a:graphicData>
        </a:graphic>
      </p:graphicFrame>
      <p:sp>
        <p:nvSpPr>
          <p:cNvPr id="11" name="CuadroTexto 10">
            <a:extLst>
              <a:ext uri="{FF2B5EF4-FFF2-40B4-BE49-F238E27FC236}">
                <a16:creationId xmlns:a16="http://schemas.microsoft.com/office/drawing/2014/main" id="{9E238B84-B377-69D7-A9ED-0375960B28C5}"/>
              </a:ext>
            </a:extLst>
          </p:cNvPr>
          <p:cNvSpPr txBox="1"/>
          <p:nvPr/>
        </p:nvSpPr>
        <p:spPr>
          <a:xfrm>
            <a:off x="2540479" y="1079513"/>
            <a:ext cx="6202392" cy="369332"/>
          </a:xfrm>
          <a:prstGeom prst="rect">
            <a:avLst/>
          </a:prstGeom>
          <a:noFill/>
        </p:spPr>
        <p:txBody>
          <a:bodyPr wrap="square">
            <a:spAutoFit/>
          </a:bodyPr>
          <a:lstStyle/>
          <a:p>
            <a:r>
              <a:rPr lang="es-MX" sz="1800" b="1" dirty="0">
                <a:latin typeface="Arial" panose="020B0604020202020204" pitchFamily="34" charset="0"/>
                <a:cs typeface="Arial" panose="020B0604020202020204" pitchFamily="34" charset="0"/>
              </a:rPr>
              <a:t>TASA DE COBERTURA NETA 2017-2021</a:t>
            </a:r>
          </a:p>
        </p:txBody>
      </p:sp>
      <p:graphicFrame>
        <p:nvGraphicFramePr>
          <p:cNvPr id="12" name="Gráfico 11">
            <a:extLst>
              <a:ext uri="{FF2B5EF4-FFF2-40B4-BE49-F238E27FC236}">
                <a16:creationId xmlns:a16="http://schemas.microsoft.com/office/drawing/2014/main" id="{1844962D-C0F3-8B12-C0A7-2D80FB9A7F21}"/>
              </a:ext>
            </a:extLst>
          </p:cNvPr>
          <p:cNvGraphicFramePr>
            <a:graphicFrameLocks/>
          </p:cNvGraphicFramePr>
          <p:nvPr>
            <p:extLst>
              <p:ext uri="{D42A27DB-BD31-4B8C-83A1-F6EECF244321}">
                <p14:modId xmlns:p14="http://schemas.microsoft.com/office/powerpoint/2010/main" val="3930241661"/>
              </p:ext>
            </p:extLst>
          </p:nvPr>
        </p:nvGraphicFramePr>
        <p:xfrm>
          <a:off x="3611592" y="3702152"/>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9A52F8D1-8F2A-0F77-56C6-109CC7A57877}"/>
              </a:ext>
            </a:extLst>
          </p:cNvPr>
          <p:cNvSpPr txBox="1"/>
          <p:nvPr/>
        </p:nvSpPr>
        <p:spPr>
          <a:xfrm>
            <a:off x="2913092" y="3244334"/>
            <a:ext cx="6211018" cy="276999"/>
          </a:xfrm>
          <a:prstGeom prst="rect">
            <a:avLst/>
          </a:prstGeom>
          <a:noFill/>
        </p:spPr>
        <p:txBody>
          <a:bodyPr wrap="square">
            <a:spAutoFit/>
          </a:bodyPr>
          <a:lstStyle/>
          <a:p>
            <a:r>
              <a:rPr lang="es-MX" sz="1200" b="1" dirty="0"/>
              <a:t>FUENTE: MEN - COBERTURA EN CIFRAS</a:t>
            </a:r>
            <a:endParaRPr lang="es-CO" sz="1200" b="1" dirty="0"/>
          </a:p>
        </p:txBody>
      </p:sp>
    </p:spTree>
    <p:extLst>
      <p:ext uri="{BB962C8B-B14F-4D97-AF65-F5344CB8AC3E}">
        <p14:creationId xmlns:p14="http://schemas.microsoft.com/office/powerpoint/2010/main" val="924103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38" y="56025"/>
            <a:ext cx="12280668" cy="6907876"/>
          </a:xfrm>
          <a:prstGeom prst="rect">
            <a:avLst/>
          </a:prstGeom>
        </p:spPr>
      </p:pic>
      <p:sp>
        <p:nvSpPr>
          <p:cNvPr id="11" name="CuadroTexto 10">
            <a:extLst>
              <a:ext uri="{FF2B5EF4-FFF2-40B4-BE49-F238E27FC236}">
                <a16:creationId xmlns:a16="http://schemas.microsoft.com/office/drawing/2014/main" id="{9E238B84-B377-69D7-A9ED-0375960B28C5}"/>
              </a:ext>
            </a:extLst>
          </p:cNvPr>
          <p:cNvSpPr txBox="1"/>
          <p:nvPr/>
        </p:nvSpPr>
        <p:spPr>
          <a:xfrm>
            <a:off x="2540479" y="1079513"/>
            <a:ext cx="6202392" cy="369332"/>
          </a:xfrm>
          <a:prstGeom prst="rect">
            <a:avLst/>
          </a:prstGeom>
          <a:noFill/>
        </p:spPr>
        <p:txBody>
          <a:bodyPr wrap="square">
            <a:spAutoFit/>
          </a:bodyPr>
          <a:lstStyle/>
          <a:p>
            <a:r>
              <a:rPr lang="es-MX" sz="1800" b="1" dirty="0">
                <a:latin typeface="Arial" panose="020B0604020202020204" pitchFamily="34" charset="0"/>
                <a:cs typeface="Arial" panose="020B0604020202020204" pitchFamily="34" charset="0"/>
              </a:rPr>
              <a:t>TASA DE COBERTURA BRUTA 2017-2021</a:t>
            </a:r>
          </a:p>
        </p:txBody>
      </p:sp>
      <p:graphicFrame>
        <p:nvGraphicFramePr>
          <p:cNvPr id="8" name="Gráfico 7">
            <a:extLst>
              <a:ext uri="{FF2B5EF4-FFF2-40B4-BE49-F238E27FC236}">
                <a16:creationId xmlns:a16="http://schemas.microsoft.com/office/drawing/2014/main" id="{E57D2BFB-DEC9-58B8-1076-48F50ABB2FB9}"/>
              </a:ext>
            </a:extLst>
          </p:cNvPr>
          <p:cNvGraphicFramePr>
            <a:graphicFrameLocks/>
          </p:cNvGraphicFramePr>
          <p:nvPr>
            <p:extLst>
              <p:ext uri="{D42A27DB-BD31-4B8C-83A1-F6EECF244321}">
                <p14:modId xmlns:p14="http://schemas.microsoft.com/office/powerpoint/2010/main" val="1345185086"/>
              </p:ext>
            </p:extLst>
          </p:nvPr>
        </p:nvGraphicFramePr>
        <p:xfrm>
          <a:off x="3050875" y="3552813"/>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a 5">
            <a:extLst>
              <a:ext uri="{FF2B5EF4-FFF2-40B4-BE49-F238E27FC236}">
                <a16:creationId xmlns:a16="http://schemas.microsoft.com/office/drawing/2014/main" id="{6F6B2D6C-C71A-4634-20C3-DE2EE124FF62}"/>
              </a:ext>
            </a:extLst>
          </p:cNvPr>
          <p:cNvGraphicFramePr>
            <a:graphicFrameLocks noGrp="1"/>
          </p:cNvGraphicFramePr>
          <p:nvPr>
            <p:extLst>
              <p:ext uri="{D42A27DB-BD31-4B8C-83A1-F6EECF244321}">
                <p14:modId xmlns:p14="http://schemas.microsoft.com/office/powerpoint/2010/main" val="3950865096"/>
              </p:ext>
            </p:extLst>
          </p:nvPr>
        </p:nvGraphicFramePr>
        <p:xfrm>
          <a:off x="2641240" y="1635145"/>
          <a:ext cx="5270500" cy="1333500"/>
        </p:xfrm>
        <a:graphic>
          <a:graphicData uri="http://schemas.openxmlformats.org/drawingml/2006/table">
            <a:tbl>
              <a:tblPr/>
              <a:tblGrid>
                <a:gridCol w="1041400">
                  <a:extLst>
                    <a:ext uri="{9D8B030D-6E8A-4147-A177-3AD203B41FA5}">
                      <a16:colId xmlns:a16="http://schemas.microsoft.com/office/drawing/2014/main" val="3228842705"/>
                    </a:ext>
                  </a:extLst>
                </a:gridCol>
                <a:gridCol w="787400">
                  <a:extLst>
                    <a:ext uri="{9D8B030D-6E8A-4147-A177-3AD203B41FA5}">
                      <a16:colId xmlns:a16="http://schemas.microsoft.com/office/drawing/2014/main" val="67142466"/>
                    </a:ext>
                  </a:extLst>
                </a:gridCol>
                <a:gridCol w="1066800">
                  <a:extLst>
                    <a:ext uri="{9D8B030D-6E8A-4147-A177-3AD203B41FA5}">
                      <a16:colId xmlns:a16="http://schemas.microsoft.com/office/drawing/2014/main" val="1289348333"/>
                    </a:ext>
                  </a:extLst>
                </a:gridCol>
                <a:gridCol w="762000">
                  <a:extLst>
                    <a:ext uri="{9D8B030D-6E8A-4147-A177-3AD203B41FA5}">
                      <a16:colId xmlns:a16="http://schemas.microsoft.com/office/drawing/2014/main" val="3527611833"/>
                    </a:ext>
                  </a:extLst>
                </a:gridCol>
                <a:gridCol w="850900">
                  <a:extLst>
                    <a:ext uri="{9D8B030D-6E8A-4147-A177-3AD203B41FA5}">
                      <a16:colId xmlns:a16="http://schemas.microsoft.com/office/drawing/2014/main" val="3143080596"/>
                    </a:ext>
                  </a:extLst>
                </a:gridCol>
                <a:gridCol w="762000">
                  <a:extLst>
                    <a:ext uri="{9D8B030D-6E8A-4147-A177-3AD203B41FA5}">
                      <a16:colId xmlns:a16="http://schemas.microsoft.com/office/drawing/2014/main" val="3074507699"/>
                    </a:ext>
                  </a:extLst>
                </a:gridCol>
              </a:tblGrid>
              <a:tr h="381000">
                <a:tc>
                  <a:txBody>
                    <a:bodyPr/>
                    <a:lstStyle/>
                    <a:p>
                      <a:pPr algn="ctr" fontAlgn="ctr"/>
                      <a:r>
                        <a:rPr lang="es-CO" sz="1100" b="1" i="0" u="none" strike="noStrike">
                          <a:solidFill>
                            <a:srgbClr val="000000"/>
                          </a:solidFill>
                          <a:effectLst/>
                          <a:latin typeface="Arial" panose="020B0604020202020204" pitchFamily="34" charset="0"/>
                        </a:rPr>
                        <a:t>AÑO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Transición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Primaria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Secundaria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Media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a:solidFill>
                            <a:srgbClr val="000000"/>
                          </a:solidFill>
                          <a:effectLst/>
                          <a:latin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488146131"/>
                  </a:ext>
                </a:extLst>
              </a:tr>
              <a:tr h="190500">
                <a:tc>
                  <a:txBody>
                    <a:bodyPr/>
                    <a:lstStyle/>
                    <a:p>
                      <a:pPr algn="ctr" fontAlgn="ctr"/>
                      <a:r>
                        <a:rPr lang="es-CO" sz="1100" b="1" i="0" u="none" strike="noStrike">
                          <a:solidFill>
                            <a:srgbClr val="000000"/>
                          </a:solidFill>
                          <a:effectLst/>
                          <a:latin typeface="Arial" panose="020B060402020202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95,52%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121,70%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107,76%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81,94%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107,94%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5535335"/>
                  </a:ext>
                </a:extLst>
              </a:tr>
              <a:tr h="190500">
                <a:tc>
                  <a:txBody>
                    <a:bodyPr/>
                    <a:lstStyle/>
                    <a:p>
                      <a:pPr algn="ctr" fontAlgn="ctr"/>
                      <a:r>
                        <a:rPr lang="es-CO" sz="1100" b="1" i="0" u="none" strike="noStrike">
                          <a:solidFill>
                            <a:srgbClr val="000000"/>
                          </a:solidFill>
                          <a:effectLst/>
                          <a:latin typeface="Arial" panose="020B060402020202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98,99%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118,39%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111,61%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107,91%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0412889"/>
                  </a:ext>
                </a:extLst>
              </a:tr>
              <a:tr h="190500">
                <a:tc>
                  <a:txBody>
                    <a:bodyPr/>
                    <a:lstStyle/>
                    <a:p>
                      <a:pPr algn="ctr" fontAlgn="ctr"/>
                      <a:r>
                        <a:rPr lang="es-CO" sz="1100" b="1" i="0" u="none" strike="noStrike">
                          <a:solidFill>
                            <a:srgbClr val="000000"/>
                          </a:solidFill>
                          <a:effectLst/>
                          <a:latin typeface="Arial" panose="020B060402020202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97,42%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112,75%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112,84%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83,66%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106,54%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502404"/>
                  </a:ext>
                </a:extLst>
              </a:tr>
              <a:tr h="190500">
                <a:tc>
                  <a:txBody>
                    <a:bodyPr/>
                    <a:lstStyle/>
                    <a:p>
                      <a:pPr algn="ctr" fontAlgn="ctr"/>
                      <a:r>
                        <a:rPr lang="es-CO" sz="1100" b="1" i="0" u="none" strike="noStrike">
                          <a:solidFill>
                            <a:srgbClr val="000000"/>
                          </a:solidFill>
                          <a:effectLst/>
                          <a:latin typeface="Arial" panose="020B0604020202020204" pitchFamily="34" charset="0"/>
                        </a:rPr>
                        <a:t>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110,39%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88,44%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Arial" panose="020B0604020202020204" pitchFamily="34" charset="0"/>
                        </a:rPr>
                        <a:t>106,16%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581396"/>
                  </a:ext>
                </a:extLst>
              </a:tr>
              <a:tr h="190500">
                <a:tc>
                  <a:txBody>
                    <a:bodyPr/>
                    <a:lstStyle/>
                    <a:p>
                      <a:pPr algn="ctr" fontAlgn="ctr"/>
                      <a:r>
                        <a:rPr lang="es-CO" sz="1100" b="1" i="0" u="none" strike="noStrike">
                          <a:solidFill>
                            <a:srgbClr val="000000"/>
                          </a:solidFill>
                          <a:effectLst/>
                          <a:latin typeface="Arial" panose="020B0604020202020204" pitchFamily="34" charset="0"/>
                        </a:rPr>
                        <a:t>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94,40%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113,56%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116,24%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90,97%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Arial" panose="020B0604020202020204" pitchFamily="34" charset="0"/>
                        </a:rPr>
                        <a:t>109,07%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085618"/>
                  </a:ext>
                </a:extLst>
              </a:tr>
            </a:tbl>
          </a:graphicData>
        </a:graphic>
      </p:graphicFrame>
      <p:sp>
        <p:nvSpPr>
          <p:cNvPr id="7" name="CuadroTexto 6">
            <a:extLst>
              <a:ext uri="{FF2B5EF4-FFF2-40B4-BE49-F238E27FC236}">
                <a16:creationId xmlns:a16="http://schemas.microsoft.com/office/drawing/2014/main" id="{109E63EE-4E58-3176-1009-356AE75C1C90}"/>
              </a:ext>
            </a:extLst>
          </p:cNvPr>
          <p:cNvSpPr txBox="1"/>
          <p:nvPr/>
        </p:nvSpPr>
        <p:spPr>
          <a:xfrm>
            <a:off x="2641240" y="3011495"/>
            <a:ext cx="2465740" cy="261610"/>
          </a:xfrm>
          <a:prstGeom prst="rect">
            <a:avLst/>
          </a:prstGeom>
          <a:noFill/>
        </p:spPr>
        <p:txBody>
          <a:bodyPr wrap="none" rtlCol="0">
            <a:spAutoFit/>
          </a:bodyPr>
          <a:lstStyle/>
          <a:p>
            <a:r>
              <a:rPr lang="es-MX" sz="1100" b="1" dirty="0"/>
              <a:t>FUENTE: MEN - COBERTURA EN CIFRAS</a:t>
            </a:r>
            <a:endParaRPr lang="es-CO" sz="1100" b="1" dirty="0"/>
          </a:p>
        </p:txBody>
      </p:sp>
    </p:spTree>
    <p:extLst>
      <p:ext uri="{BB962C8B-B14F-4D97-AF65-F5344CB8AC3E}">
        <p14:creationId xmlns:p14="http://schemas.microsoft.com/office/powerpoint/2010/main" val="2770278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144" y="56025"/>
            <a:ext cx="12280668" cy="6907876"/>
          </a:xfrm>
          <a:prstGeom prst="rect">
            <a:avLst/>
          </a:prstGeom>
        </p:spPr>
      </p:pic>
      <p:sp>
        <p:nvSpPr>
          <p:cNvPr id="11" name="CuadroTexto 10">
            <a:extLst>
              <a:ext uri="{FF2B5EF4-FFF2-40B4-BE49-F238E27FC236}">
                <a16:creationId xmlns:a16="http://schemas.microsoft.com/office/drawing/2014/main" id="{9E238B84-B377-69D7-A9ED-0375960B28C5}"/>
              </a:ext>
            </a:extLst>
          </p:cNvPr>
          <p:cNvSpPr txBox="1"/>
          <p:nvPr/>
        </p:nvSpPr>
        <p:spPr>
          <a:xfrm>
            <a:off x="2540479" y="1079513"/>
            <a:ext cx="6202392" cy="369332"/>
          </a:xfrm>
          <a:prstGeom prst="rect">
            <a:avLst/>
          </a:prstGeom>
          <a:noFill/>
        </p:spPr>
        <p:txBody>
          <a:bodyPr wrap="square">
            <a:spAutoFit/>
          </a:bodyPr>
          <a:lstStyle/>
          <a:p>
            <a:r>
              <a:rPr lang="es-MX" sz="1800" b="1" dirty="0">
                <a:latin typeface="Arial" panose="020B0604020202020204" pitchFamily="34" charset="0"/>
                <a:cs typeface="Arial" panose="020B0604020202020204" pitchFamily="34" charset="0"/>
              </a:rPr>
              <a:t>INDICADORES DE EFICIENCIA INTERNA 2018 - 2020</a:t>
            </a:r>
          </a:p>
        </p:txBody>
      </p:sp>
      <p:graphicFrame>
        <p:nvGraphicFramePr>
          <p:cNvPr id="5" name="Tabla 4">
            <a:extLst>
              <a:ext uri="{FF2B5EF4-FFF2-40B4-BE49-F238E27FC236}">
                <a16:creationId xmlns:a16="http://schemas.microsoft.com/office/drawing/2014/main" id="{7D686278-E8EE-4AED-248E-F2C1B0FB6934}"/>
              </a:ext>
            </a:extLst>
          </p:cNvPr>
          <p:cNvGraphicFramePr>
            <a:graphicFrameLocks noGrp="1"/>
          </p:cNvGraphicFramePr>
          <p:nvPr>
            <p:extLst>
              <p:ext uri="{D42A27DB-BD31-4B8C-83A1-F6EECF244321}">
                <p14:modId xmlns:p14="http://schemas.microsoft.com/office/powerpoint/2010/main" val="3125583325"/>
              </p:ext>
            </p:extLst>
          </p:nvPr>
        </p:nvGraphicFramePr>
        <p:xfrm>
          <a:off x="3031831" y="2967487"/>
          <a:ext cx="6077665" cy="1716655"/>
        </p:xfrm>
        <a:graphic>
          <a:graphicData uri="http://schemas.openxmlformats.org/drawingml/2006/table">
            <a:tbl>
              <a:tblPr/>
              <a:tblGrid>
                <a:gridCol w="1049197">
                  <a:extLst>
                    <a:ext uri="{9D8B030D-6E8A-4147-A177-3AD203B41FA5}">
                      <a16:colId xmlns:a16="http://schemas.microsoft.com/office/drawing/2014/main" val="2689118349"/>
                    </a:ext>
                  </a:extLst>
                </a:gridCol>
                <a:gridCol w="793295">
                  <a:extLst>
                    <a:ext uri="{9D8B030D-6E8A-4147-A177-3AD203B41FA5}">
                      <a16:colId xmlns:a16="http://schemas.microsoft.com/office/drawing/2014/main" val="2069680829"/>
                    </a:ext>
                  </a:extLst>
                </a:gridCol>
                <a:gridCol w="1074787">
                  <a:extLst>
                    <a:ext uri="{9D8B030D-6E8A-4147-A177-3AD203B41FA5}">
                      <a16:colId xmlns:a16="http://schemas.microsoft.com/office/drawing/2014/main" val="1921276535"/>
                    </a:ext>
                  </a:extLst>
                </a:gridCol>
                <a:gridCol w="767705">
                  <a:extLst>
                    <a:ext uri="{9D8B030D-6E8A-4147-A177-3AD203B41FA5}">
                      <a16:colId xmlns:a16="http://schemas.microsoft.com/office/drawing/2014/main" val="2019020273"/>
                    </a:ext>
                  </a:extLst>
                </a:gridCol>
                <a:gridCol w="857271">
                  <a:extLst>
                    <a:ext uri="{9D8B030D-6E8A-4147-A177-3AD203B41FA5}">
                      <a16:colId xmlns:a16="http://schemas.microsoft.com/office/drawing/2014/main" val="3954297610"/>
                    </a:ext>
                  </a:extLst>
                </a:gridCol>
                <a:gridCol w="767705">
                  <a:extLst>
                    <a:ext uri="{9D8B030D-6E8A-4147-A177-3AD203B41FA5}">
                      <a16:colId xmlns:a16="http://schemas.microsoft.com/office/drawing/2014/main" val="1033687987"/>
                    </a:ext>
                  </a:extLst>
                </a:gridCol>
                <a:gridCol w="767705">
                  <a:extLst>
                    <a:ext uri="{9D8B030D-6E8A-4147-A177-3AD203B41FA5}">
                      <a16:colId xmlns:a16="http://schemas.microsoft.com/office/drawing/2014/main" val="630938818"/>
                    </a:ext>
                  </a:extLst>
                </a:gridCol>
              </a:tblGrid>
              <a:tr h="253872">
                <a:tc>
                  <a:txBody>
                    <a:bodyPr/>
                    <a:lstStyle/>
                    <a:p>
                      <a:pPr algn="ctr" fontAlgn="b"/>
                      <a:endParaRPr lang="es-CO" sz="1100" b="1" i="0" u="none" strike="noStrike">
                        <a:solidFill>
                          <a:srgbClr val="000000"/>
                        </a:solidFill>
                        <a:effectLst/>
                        <a:latin typeface="Arial" panose="020B060402020202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ctr" fontAlgn="b"/>
                      <a:r>
                        <a:rPr lang="es-CO" sz="1100" b="1" i="0" u="none" strike="noStrike">
                          <a:solidFill>
                            <a:srgbClr val="000000"/>
                          </a:solidFill>
                          <a:effectLst/>
                          <a:latin typeface="Arial" panose="020B0604020202020204" pitchFamily="34" charset="0"/>
                        </a:rPr>
                        <a:t>Oficial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hMerge="1">
                  <a:txBody>
                    <a:bodyPr/>
                    <a:lstStyle/>
                    <a:p>
                      <a:endParaRPr lang="es-CO"/>
                    </a:p>
                  </a:txBody>
                  <a:tcPr/>
                </a:tc>
                <a:tc hMerge="1">
                  <a:txBody>
                    <a:bodyPr/>
                    <a:lstStyle/>
                    <a:p>
                      <a:endParaRPr lang="es-CO"/>
                    </a:p>
                  </a:txBody>
                  <a:tcPr/>
                </a:tc>
                <a:tc gridSpan="3">
                  <a:txBody>
                    <a:bodyPr/>
                    <a:lstStyle/>
                    <a:p>
                      <a:pPr algn="ctr" fontAlgn="b"/>
                      <a:r>
                        <a:rPr lang="es-CO" sz="1100" b="1" i="0" u="none" strike="noStrike">
                          <a:solidFill>
                            <a:srgbClr val="000000"/>
                          </a:solidFill>
                          <a:effectLst/>
                          <a:latin typeface="Arial" panose="020B0604020202020204" pitchFamily="34" charset="0"/>
                        </a:rPr>
                        <a:t>No oficial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504812499"/>
                  </a:ext>
                </a:extLst>
              </a:tr>
              <a:tr h="483565">
                <a:tc>
                  <a:txBody>
                    <a:bodyPr/>
                    <a:lstStyle/>
                    <a:p>
                      <a:pPr algn="ctr" fontAlgn="b"/>
                      <a:r>
                        <a:rPr lang="es-CO" sz="1100" b="1" i="0" u="none" strike="noStrike">
                          <a:solidFill>
                            <a:srgbClr val="000000"/>
                          </a:solidFill>
                          <a:effectLst/>
                          <a:latin typeface="Arial" panose="020B0604020202020204" pitchFamily="34" charset="0"/>
                        </a:rPr>
                        <a:t>AÑO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s-CO" sz="1100" b="1" i="0" u="none" strike="noStrike" dirty="0">
                          <a:solidFill>
                            <a:srgbClr val="000000"/>
                          </a:solidFill>
                          <a:effectLst/>
                          <a:latin typeface="Arial" panose="020B0604020202020204" pitchFamily="34" charset="0"/>
                        </a:rPr>
                        <a:t>Aprobado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Arial" panose="020B0604020202020204" pitchFamily="34" charset="0"/>
                        </a:rPr>
                        <a:t>Desertor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1" i="0" u="none" strike="noStrike">
                          <a:solidFill>
                            <a:srgbClr val="000000"/>
                          </a:solidFill>
                          <a:effectLst/>
                          <a:latin typeface="Arial" panose="020B0604020202020204" pitchFamily="34" charset="0"/>
                        </a:rPr>
                        <a:t>Reprobado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1" i="0" u="none" strike="noStrike">
                          <a:solidFill>
                            <a:srgbClr val="000000"/>
                          </a:solidFill>
                          <a:effectLst/>
                          <a:latin typeface="Arial" panose="020B0604020202020204" pitchFamily="34" charset="0"/>
                        </a:rPr>
                        <a:t>Aprobado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1" i="0" u="none" strike="noStrike">
                          <a:solidFill>
                            <a:srgbClr val="000000"/>
                          </a:solidFill>
                          <a:effectLst/>
                          <a:latin typeface="Arial" panose="020B0604020202020204" pitchFamily="34" charset="0"/>
                        </a:rPr>
                        <a:t>Desertor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CO" sz="1100" b="1" i="0" u="none" strike="noStrike">
                          <a:solidFill>
                            <a:srgbClr val="000000"/>
                          </a:solidFill>
                          <a:effectLst/>
                          <a:latin typeface="Arial" panose="020B0604020202020204" pitchFamily="34" charset="0"/>
                        </a:rPr>
                        <a:t>Reprobado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3254525"/>
                  </a:ext>
                </a:extLst>
              </a:tr>
              <a:tr h="241782">
                <a:tc>
                  <a:txBody>
                    <a:bodyPr/>
                    <a:lstStyle/>
                    <a:p>
                      <a:pPr algn="ctr" fontAlgn="ctr"/>
                      <a:r>
                        <a:rPr lang="es-CO" sz="1100" b="1" i="0" u="none" strike="noStrike">
                          <a:solidFill>
                            <a:srgbClr val="000000"/>
                          </a:solidFill>
                          <a:effectLst/>
                          <a:latin typeface="Arial" panose="020B0604020202020204" pitchFamily="34" charset="0"/>
                        </a:rPr>
                        <a:t>2018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90,48%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3,30%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97,03%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2508997"/>
                  </a:ext>
                </a:extLst>
              </a:tr>
              <a:tr h="241782">
                <a:tc>
                  <a:txBody>
                    <a:bodyPr/>
                    <a:lstStyle/>
                    <a:p>
                      <a:pPr algn="ctr" fontAlgn="ctr"/>
                      <a:r>
                        <a:rPr lang="es-CO" sz="1100" b="1" i="0" u="none" strike="noStrike">
                          <a:solidFill>
                            <a:srgbClr val="000000"/>
                          </a:solidFill>
                          <a:effectLst/>
                          <a:latin typeface="Arial" panose="020B0604020202020204" pitchFamily="34" charset="0"/>
                        </a:rPr>
                        <a:t>2019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89,83%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97,62%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1,13%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75822"/>
                  </a:ext>
                </a:extLst>
              </a:tr>
              <a:tr h="253872">
                <a:tc>
                  <a:txBody>
                    <a:bodyPr/>
                    <a:lstStyle/>
                    <a:p>
                      <a:pPr algn="ctr" fontAlgn="ctr"/>
                      <a:r>
                        <a:rPr lang="es-CO" sz="1100" b="1" i="0" u="none" strike="noStrike" dirty="0">
                          <a:solidFill>
                            <a:srgbClr val="000000"/>
                          </a:solidFill>
                          <a:effectLst/>
                          <a:latin typeface="Arial" panose="020B0604020202020204" pitchFamily="34" charset="0"/>
                        </a:rPr>
                        <a:t>2020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89,48%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3,75%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6,76%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93,65%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5,06%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CO" sz="1100" b="0" i="0" u="none" strike="noStrike">
                          <a:solidFill>
                            <a:srgbClr val="000000"/>
                          </a:solidFill>
                          <a:effectLst/>
                          <a:latin typeface="Arial" panose="020B0604020202020204" pitchFamily="34" charset="0"/>
                        </a:rPr>
                        <a:t>1,28%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683624"/>
                  </a:ext>
                </a:extLst>
              </a:tr>
              <a:tr h="241782">
                <a:tc gridSpan="2">
                  <a:txBody>
                    <a:bodyPr/>
                    <a:lstStyle/>
                    <a:p>
                      <a:pPr algn="l" fontAlgn="ctr"/>
                      <a:r>
                        <a:rPr lang="es-MX" sz="1100" b="1" i="0" u="none" strike="noStrike" dirty="0">
                          <a:solidFill>
                            <a:srgbClr val="000000"/>
                          </a:solidFill>
                          <a:effectLst/>
                          <a:latin typeface="Calibri" panose="020F0502020204030204" pitchFamily="34" charset="0"/>
                        </a:rPr>
                        <a:t>             2021</a:t>
                      </a:r>
                      <a:r>
                        <a:rPr lang="es-MX" sz="1000" b="1" i="0" u="none" strike="noStrike" dirty="0">
                          <a:solidFill>
                            <a:srgbClr val="000000"/>
                          </a:solidFill>
                          <a:effectLst/>
                          <a:latin typeface="Calibri" panose="020F0502020204030204" pitchFamily="34" charset="0"/>
                        </a:rPr>
                        <a:t> (P)</a:t>
                      </a:r>
                      <a:endParaRPr lang="es-CO" sz="1000" b="1"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a:txBody>
                    <a:bodyPr/>
                    <a:lstStyle/>
                    <a:p>
                      <a:pPr algn="l" fontAlgn="b"/>
                      <a:r>
                        <a:rPr lang="es-MX" sz="1200" b="1" i="0" u="none" strike="noStrike" dirty="0">
                          <a:solidFill>
                            <a:srgbClr val="FF0000"/>
                          </a:solidFill>
                          <a:effectLst/>
                          <a:latin typeface="Calibri" panose="020F0502020204030204" pitchFamily="34" charset="0"/>
                        </a:rPr>
                        <a:t>          5,09%</a:t>
                      </a:r>
                      <a:endParaRPr lang="es-CO" sz="1200" b="1" i="0" u="none" strike="noStrike" dirty="0">
                        <a:solidFill>
                          <a:srgbClr val="FF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200" b="1" i="0" u="none" strike="noStrike" dirty="0">
                        <a:solidFill>
                          <a:srgbClr val="FF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MX" sz="1200" b="1" i="0" u="none" strike="noStrike" dirty="0">
                          <a:solidFill>
                            <a:srgbClr val="FF0000"/>
                          </a:solidFill>
                          <a:effectLst/>
                          <a:latin typeface="Calibri" panose="020F0502020204030204" pitchFamily="34" charset="0"/>
                        </a:rPr>
                        <a:t>                                   </a:t>
                      </a:r>
                      <a:endParaRPr lang="es-CO" sz="1200" b="1" i="0" u="none" strike="noStrike" dirty="0">
                        <a:solidFill>
                          <a:srgbClr val="FF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MX" sz="1200" b="1" i="0" u="none" strike="noStrike" dirty="0">
                          <a:solidFill>
                            <a:srgbClr val="FF0000"/>
                          </a:solidFill>
                          <a:effectLst/>
                          <a:latin typeface="Calibri" panose="020F0502020204030204" pitchFamily="34" charset="0"/>
                        </a:rPr>
                        <a:t>      4,9%</a:t>
                      </a:r>
                      <a:endParaRPr lang="es-CO" sz="1200" b="1" i="0" u="none" strike="noStrike" dirty="0">
                        <a:solidFill>
                          <a:srgbClr val="FF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CO" sz="1100" b="0" i="0" u="none" strike="noStrike" dirty="0">
                        <a:solidFill>
                          <a:srgbClr val="000000"/>
                        </a:solidFill>
                        <a:effectLst/>
                        <a:latin typeface="Arial" panose="020B06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75423444"/>
                  </a:ext>
                </a:extLst>
              </a:tr>
            </a:tbl>
          </a:graphicData>
        </a:graphic>
      </p:graphicFrame>
      <p:sp>
        <p:nvSpPr>
          <p:cNvPr id="8" name="CuadroTexto 7">
            <a:extLst>
              <a:ext uri="{FF2B5EF4-FFF2-40B4-BE49-F238E27FC236}">
                <a16:creationId xmlns:a16="http://schemas.microsoft.com/office/drawing/2014/main" id="{A9FF6309-8280-5BBC-B896-2B8C558E6527}"/>
              </a:ext>
            </a:extLst>
          </p:cNvPr>
          <p:cNvSpPr txBox="1"/>
          <p:nvPr/>
        </p:nvSpPr>
        <p:spPr>
          <a:xfrm>
            <a:off x="2898476" y="4888468"/>
            <a:ext cx="6211018" cy="276999"/>
          </a:xfrm>
          <a:prstGeom prst="rect">
            <a:avLst/>
          </a:prstGeom>
          <a:noFill/>
        </p:spPr>
        <p:txBody>
          <a:bodyPr wrap="square">
            <a:spAutoFit/>
          </a:bodyPr>
          <a:lstStyle/>
          <a:p>
            <a:pPr algn="l" fontAlgn="ctr"/>
            <a:r>
              <a:rPr lang="es-CO" sz="1200" b="1" i="0" u="none" strike="noStrike" dirty="0">
                <a:solidFill>
                  <a:srgbClr val="000000"/>
                </a:solidFill>
                <a:effectLst/>
                <a:latin typeface="Calibri" panose="020F0502020204030204" pitchFamily="34" charset="0"/>
              </a:rPr>
              <a:t>FUENTE: SIMAT OAPF 2020 </a:t>
            </a:r>
          </a:p>
        </p:txBody>
      </p:sp>
    </p:spTree>
    <p:extLst>
      <p:ext uri="{BB962C8B-B14F-4D97-AF65-F5344CB8AC3E}">
        <p14:creationId xmlns:p14="http://schemas.microsoft.com/office/powerpoint/2010/main" val="751949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EB50268-45AF-24B7-3442-31C6A7B1F701}"/>
              </a:ext>
            </a:extLst>
          </p:cNvPr>
          <p:cNvSpPr txBox="1"/>
          <p:nvPr/>
        </p:nvSpPr>
        <p:spPr>
          <a:xfrm>
            <a:off x="3717985" y="3032909"/>
            <a:ext cx="4630691" cy="1077218"/>
          </a:xfrm>
          <a:prstGeom prst="rect">
            <a:avLst/>
          </a:prstGeom>
          <a:noFill/>
        </p:spPr>
        <p:txBody>
          <a:bodyPr wrap="none" rtlCol="0">
            <a:spAutoFit/>
          </a:bodyPr>
          <a:lstStyle/>
          <a:p>
            <a:r>
              <a:rPr lang="es-MX" sz="3200" b="1" dirty="0">
                <a:solidFill>
                  <a:schemeClr val="bg1"/>
                </a:solidFill>
              </a:rPr>
              <a:t>PROCESO DE COBERTURA </a:t>
            </a:r>
          </a:p>
          <a:p>
            <a:r>
              <a:rPr lang="es-MX" sz="3200" b="1" dirty="0">
                <a:solidFill>
                  <a:schemeClr val="bg1"/>
                </a:solidFill>
              </a:rPr>
              <a:t>EDUCATIVA 2023</a:t>
            </a:r>
            <a:endParaRPr lang="es-CO" sz="3200" b="1" dirty="0">
              <a:solidFill>
                <a:schemeClr val="bg1"/>
              </a:solidFill>
            </a:endParaRPr>
          </a:p>
        </p:txBody>
      </p:sp>
    </p:spTree>
    <p:extLst>
      <p:ext uri="{BB962C8B-B14F-4D97-AF65-F5344CB8AC3E}">
        <p14:creationId xmlns:p14="http://schemas.microsoft.com/office/powerpoint/2010/main" val="1644917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286001" y="1310882"/>
            <a:ext cx="9466053" cy="4247317"/>
          </a:xfrm>
          <a:prstGeom prst="rect">
            <a:avLst/>
          </a:prstGeom>
          <a:noFill/>
        </p:spPr>
        <p:txBody>
          <a:bodyPr wrap="none" rtlCol="0">
            <a:spAutoFit/>
          </a:bodyPr>
          <a:lstStyle/>
          <a:p>
            <a:pPr marL="342900" indent="-342900">
              <a:buAutoNum type="arabicPeriod"/>
            </a:pPr>
            <a:r>
              <a:rPr lang="es-MX" sz="2000" b="1" dirty="0">
                <a:latin typeface="Arial" panose="020B0604020202020204" pitchFamily="34" charset="0"/>
                <a:cs typeface="Arial" panose="020B0604020202020204" pitchFamily="34" charset="0"/>
              </a:rPr>
              <a:t>PLANEACION – (Abril) (MEN - Resolución 7797 de 2015)</a:t>
            </a:r>
          </a:p>
          <a:p>
            <a:endParaRPr lang="es-MX" dirty="0">
              <a:latin typeface="Arial" panose="020B060402020202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Se expidió la Resolución No. 1987 del 25 de abril de 2022 </a:t>
            </a:r>
            <a:r>
              <a:rPr lang="es-ES" sz="1800" dirty="0">
                <a:effectLst/>
                <a:latin typeface="Arial" panose="020B0604020202020204" pitchFamily="34" charset="0"/>
                <a:ea typeface="Times New Roman" panose="02020603050405020304" pitchFamily="18" charset="0"/>
                <a:cs typeface="Arial" panose="020B0604020202020204" pitchFamily="34" charset="0"/>
              </a:rPr>
              <a:t>“Por medio de la cual </a:t>
            </a:r>
          </a:p>
          <a:p>
            <a:pPr algn="just"/>
            <a:r>
              <a:rPr lang="es-ES" sz="1800" dirty="0">
                <a:effectLst/>
                <a:latin typeface="Arial" panose="020B0604020202020204" pitchFamily="34" charset="0"/>
                <a:ea typeface="Times New Roman" panose="02020603050405020304" pitchFamily="18" charset="0"/>
                <a:cs typeface="Arial" panose="020B0604020202020204" pitchFamily="34" charset="0"/>
              </a:rPr>
              <a:t>se establece el proceso de Gestión de la Cobertura Educativa en la Entidad Territorial </a:t>
            </a:r>
          </a:p>
          <a:p>
            <a:pPr algn="just"/>
            <a:r>
              <a:rPr lang="es-ES" sz="1800" dirty="0">
                <a:effectLst/>
                <a:latin typeface="Arial" panose="020B0604020202020204" pitchFamily="34" charset="0"/>
                <a:ea typeface="Times New Roman" panose="02020603050405020304" pitchFamily="18" charset="0"/>
                <a:cs typeface="Arial" panose="020B0604020202020204" pitchFamily="34" charset="0"/>
              </a:rPr>
              <a:t>Tolima para la vigencia 2023”</a:t>
            </a:r>
          </a:p>
          <a:p>
            <a:endParaRPr lang="es-ES" dirty="0">
              <a:latin typeface="Arial" panose="020B0604020202020204" pitchFamily="34" charset="0"/>
              <a:cs typeface="Arial" panose="020B0604020202020204" pitchFamily="34" charset="0"/>
            </a:endParaRPr>
          </a:p>
          <a:p>
            <a:pPr marL="285750" lvl="0" indent="-285750" algn="just">
              <a:buFont typeface="Arial" panose="020B0604020202020204" pitchFamily="34" charset="0"/>
              <a:buChar char="•"/>
            </a:pPr>
            <a:r>
              <a:rPr lang="es-CO" sz="2000" dirty="0">
                <a:effectLst/>
                <a:latin typeface="Times New Roman" panose="02020603050405020304" pitchFamily="18" charset="0"/>
                <a:ea typeface="Times New Roman" panose="02020603050405020304" pitchFamily="18" charset="0"/>
              </a:rPr>
              <a:t>Se socializo y envío a los Rectores: 11 de mayo de 2022</a:t>
            </a:r>
          </a:p>
          <a:p>
            <a:pPr lvl="0" algn="just"/>
            <a:endParaRPr lang="es-CO" sz="1800" dirty="0">
              <a:effectLst/>
              <a:latin typeface="Times New Roman" panose="02020603050405020304" pitchFamily="18" charset="0"/>
              <a:ea typeface="Times New Roman" panose="02020603050405020304" pitchFamily="18" charset="0"/>
            </a:endParaRPr>
          </a:p>
          <a:p>
            <a:pPr algn="just"/>
            <a:r>
              <a:rPr lang="es-CO" sz="1800" dirty="0">
                <a:effectLst/>
                <a:latin typeface="Arial" panose="020B0604020202020204" pitchFamily="34" charset="0"/>
                <a:ea typeface="Times New Roman" panose="02020603050405020304" pitchFamily="18" charset="0"/>
              </a:rPr>
              <a:t> </a:t>
            </a:r>
            <a:r>
              <a:rPr lang="es-ES" sz="1600" b="1" dirty="0"/>
              <a:t>CAPITULO I. DISPOSICIONES PRELIMINARES</a:t>
            </a:r>
          </a:p>
          <a:p>
            <a:endParaRPr lang="es-ES" sz="1400" b="1" dirty="0">
              <a:latin typeface="Arial" panose="020B0604020202020204" pitchFamily="34" charset="0"/>
              <a:ea typeface="Times New Roman" panose="02020603050405020304" pitchFamily="18" charset="0"/>
            </a:endParaRPr>
          </a:p>
          <a:p>
            <a:pPr algn="just"/>
            <a:r>
              <a:rPr lang="es-ES" sz="1200" b="1" dirty="0">
                <a:effectLst/>
                <a:latin typeface="Arial" panose="020B0604020202020204" pitchFamily="34" charset="0"/>
                <a:ea typeface="Times New Roman" panose="02020603050405020304" pitchFamily="18" charset="0"/>
              </a:rPr>
              <a:t>ARTÍCULO 3.</a:t>
            </a:r>
            <a:r>
              <a:rPr lang="es-ES" sz="1200" dirty="0">
                <a:effectLst/>
                <a:latin typeface="Arial" panose="020B0604020202020204" pitchFamily="34" charset="0"/>
                <a:ea typeface="Times New Roman" panose="02020603050405020304" pitchFamily="18" charset="0"/>
              </a:rPr>
              <a:t> </a:t>
            </a:r>
            <a:r>
              <a:rPr lang="es-ES" sz="1200" b="1" dirty="0">
                <a:effectLst/>
                <a:latin typeface="Arial" panose="020B0604020202020204" pitchFamily="34" charset="0"/>
                <a:ea typeface="Times New Roman" panose="02020603050405020304" pitchFamily="18" charset="0"/>
              </a:rPr>
              <a:t>DEFINICIÓN</a:t>
            </a:r>
            <a:r>
              <a:rPr lang="es-ES" sz="1600" b="1" dirty="0">
                <a:effectLst/>
                <a:latin typeface="Arial" panose="020B0604020202020204" pitchFamily="34" charset="0"/>
                <a:ea typeface="Times New Roman" panose="02020603050405020304" pitchFamily="18" charset="0"/>
              </a:rPr>
              <a:t>: </a:t>
            </a:r>
            <a:r>
              <a:rPr lang="es-ES" sz="1400" dirty="0">
                <a:effectLst/>
                <a:latin typeface="Arial" panose="020B0604020202020204" pitchFamily="34" charset="0"/>
                <a:ea typeface="Times New Roman" panose="02020603050405020304" pitchFamily="18" charset="0"/>
              </a:rPr>
              <a:t>El proceso de Gestión de la Cobertura del Servicio Educativo es el conjunto de actividades </a:t>
            </a:r>
          </a:p>
          <a:p>
            <a:pPr algn="just"/>
            <a:r>
              <a:rPr lang="es-ES" sz="1400" dirty="0">
                <a:effectLst/>
                <a:latin typeface="Arial" panose="020B0604020202020204" pitchFamily="34" charset="0"/>
                <a:ea typeface="Times New Roman" panose="02020603050405020304" pitchFamily="18" charset="0"/>
              </a:rPr>
              <a:t>técnicas y administrativas requeridas para hacer eficiente, eficaz y efectivo el acceso y la permanencia de los</a:t>
            </a:r>
          </a:p>
          <a:p>
            <a:pPr algn="just"/>
            <a:r>
              <a:rPr lang="es-ES" sz="1400" dirty="0">
                <a:effectLst/>
                <a:latin typeface="Arial" panose="020B0604020202020204" pitchFamily="34" charset="0"/>
                <a:ea typeface="Times New Roman" panose="02020603050405020304" pitchFamily="18" charset="0"/>
              </a:rPr>
              <a:t>estudiantes en el sistema educativo estatal.</a:t>
            </a:r>
          </a:p>
          <a:p>
            <a:endParaRPr lang="es-ES" sz="1400" dirty="0">
              <a:latin typeface="Arial" panose="020B0604020202020204" pitchFamily="34" charset="0"/>
              <a:cs typeface="Arial" panose="020B0604020202020204" pitchFamily="34" charset="0"/>
            </a:endParaRPr>
          </a:p>
          <a:p>
            <a:r>
              <a:rPr lang="es-ES" sz="1600" b="1" dirty="0"/>
              <a:t>CAPITULO II: COMPETENCIAS Y RESPONSABLES: </a:t>
            </a:r>
            <a:r>
              <a:rPr lang="es-ES" sz="1600" dirty="0"/>
              <a:t>Secretaría de Educación y Cultura, Rector, Administrativo, </a:t>
            </a:r>
          </a:p>
          <a:p>
            <a:r>
              <a:rPr lang="es-ES" sz="1600" dirty="0"/>
              <a:t>Los padres de familia y el Comité de Cobertura Educativa</a:t>
            </a:r>
            <a:endParaRPr lang="es-MX" sz="1600" dirty="0"/>
          </a:p>
        </p:txBody>
      </p:sp>
    </p:spTree>
    <p:extLst>
      <p:ext uri="{BB962C8B-B14F-4D97-AF65-F5344CB8AC3E}">
        <p14:creationId xmlns:p14="http://schemas.microsoft.com/office/powerpoint/2010/main" val="3402076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286001" y="1310882"/>
            <a:ext cx="8911086" cy="4216539"/>
          </a:xfrm>
          <a:prstGeom prst="rect">
            <a:avLst/>
          </a:prstGeom>
          <a:noFill/>
        </p:spPr>
        <p:txBody>
          <a:bodyPr wrap="square" rtlCol="0">
            <a:spAutoFit/>
          </a:bodyPr>
          <a:lstStyle/>
          <a:p>
            <a:pPr marL="342900" indent="-342900">
              <a:buAutoNum type="arabicPeriod"/>
            </a:pPr>
            <a:r>
              <a:rPr lang="es-MX" sz="1600" b="1" dirty="0">
                <a:latin typeface="Arial" panose="020B0604020202020204" pitchFamily="34" charset="0"/>
                <a:cs typeface="Arial" panose="020B0604020202020204" pitchFamily="34" charset="0"/>
              </a:rPr>
              <a:t>ETAPA PLANEACION – Resolución 1987 de 2022)</a:t>
            </a:r>
          </a:p>
          <a:p>
            <a:endParaRPr lang="es-MX" dirty="0">
              <a:latin typeface="Arial" panose="020B0604020202020204" pitchFamily="34" charset="0"/>
              <a:cs typeface="Arial" panose="020B0604020202020204" pitchFamily="34" charset="0"/>
            </a:endParaRPr>
          </a:p>
          <a:p>
            <a:r>
              <a:rPr lang="es-MX" sz="1600" dirty="0">
                <a:latin typeface="Arial" panose="020B0604020202020204" pitchFamily="34" charset="0"/>
                <a:cs typeface="Arial" panose="020B0604020202020204" pitchFamily="34" charset="0"/>
              </a:rPr>
              <a:t>Resolución No. 1987 del 25 de abril de 2022 </a:t>
            </a:r>
            <a:r>
              <a:rPr lang="es-ES" sz="1600"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sz="1600" dirty="0">
              <a:latin typeface="Arial" panose="020B0604020202020204" pitchFamily="34" charset="0"/>
              <a:cs typeface="Arial" panose="020B0604020202020204" pitchFamily="34" charset="0"/>
            </a:endParaRPr>
          </a:p>
          <a:p>
            <a:r>
              <a:rPr lang="es-ES" sz="1600" b="1" dirty="0"/>
              <a:t>CAPITULO III: ORGANIZACIÓN DEL PROCESO DE GESTIÓN DE COBERTURA EDUCATIVA: </a:t>
            </a:r>
          </a:p>
          <a:p>
            <a:r>
              <a:rPr lang="es-ES" sz="1600" dirty="0"/>
              <a:t>Directrices y prioridades</a:t>
            </a:r>
          </a:p>
          <a:p>
            <a:endParaRPr lang="es-ES" sz="1600" b="1" dirty="0">
              <a:effectLst/>
              <a:ea typeface="Times New Roman" panose="02020603050405020304" pitchFamily="18" charset="0"/>
            </a:endParaRPr>
          </a:p>
          <a:p>
            <a:r>
              <a:rPr lang="es-ES" sz="1600" b="1" dirty="0">
                <a:effectLst/>
                <a:ea typeface="Times New Roman" panose="02020603050405020304" pitchFamily="18" charset="0"/>
              </a:rPr>
              <a:t>CAPITULO IV:  ETAPAS DEL PROCESO DE GESTIÓN DE COBERTURA </a:t>
            </a:r>
            <a:r>
              <a:rPr lang="es-ES" sz="1600" dirty="0">
                <a:effectLst/>
                <a:ea typeface="Times New Roman" panose="02020603050405020304" pitchFamily="18" charset="0"/>
              </a:rPr>
              <a:t>y </a:t>
            </a:r>
            <a:r>
              <a:rPr lang="es-ES" sz="1600" dirty="0">
                <a:ea typeface="Times New Roman" panose="02020603050405020304" pitchFamily="18" charset="0"/>
              </a:rPr>
              <a:t>r</a:t>
            </a:r>
            <a:r>
              <a:rPr lang="es-ES" sz="1600" dirty="0">
                <a:effectLst/>
                <a:ea typeface="Times New Roman" panose="02020603050405020304" pitchFamily="18" charset="0"/>
              </a:rPr>
              <a:t>esponsabilidades</a:t>
            </a:r>
          </a:p>
          <a:p>
            <a:endParaRPr lang="es-ES" sz="1600" b="1" dirty="0">
              <a:effectLst/>
              <a:ea typeface="Times New Roman" panose="02020603050405020304" pitchFamily="18" charset="0"/>
            </a:endParaRPr>
          </a:p>
          <a:p>
            <a:pPr marL="342900" lvl="0" indent="-342900" algn="just">
              <a:buFont typeface="+mj-lt"/>
              <a:buAutoNum type="arabicPeriod"/>
            </a:pPr>
            <a:r>
              <a:rPr lang="es-CO" sz="1400" dirty="0">
                <a:effectLst/>
                <a:latin typeface="Arial" panose="020B0604020202020204" pitchFamily="34" charset="0"/>
                <a:ea typeface="Times New Roman" panose="02020603050405020304" pitchFamily="18" charset="0"/>
              </a:rPr>
              <a:t>Planeación.</a:t>
            </a:r>
            <a:endParaRPr lang="es-CO" sz="14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400" dirty="0">
                <a:effectLst/>
                <a:latin typeface="Arial" panose="020B0604020202020204" pitchFamily="34" charset="0"/>
                <a:ea typeface="Times New Roman" panose="02020603050405020304" pitchFamily="18" charset="0"/>
              </a:rPr>
              <a:t>Capacidad institucional y proyección de cupos.</a:t>
            </a:r>
            <a:endParaRPr lang="es-CO" sz="14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400" dirty="0">
                <a:latin typeface="Arial" panose="020B0604020202020204" pitchFamily="34" charset="0"/>
                <a:ea typeface="Times New Roman" panose="02020603050405020304" pitchFamily="18" charset="0"/>
              </a:rPr>
              <a:t>. Solicitud y asignación de cupos educativos</a:t>
            </a:r>
            <a:endParaRPr lang="es-CO" sz="14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400" dirty="0">
                <a:effectLst/>
                <a:latin typeface="Arial" panose="020B0604020202020204" pitchFamily="34" charset="0"/>
                <a:ea typeface="Times New Roman" panose="02020603050405020304" pitchFamily="18" charset="0"/>
              </a:rPr>
              <a:t>Matrícula</a:t>
            </a:r>
            <a:endParaRPr lang="es-CO" sz="14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s-CO" sz="1400" dirty="0">
                <a:effectLst/>
                <a:latin typeface="Arial" panose="020B0604020202020204" pitchFamily="34" charset="0"/>
                <a:ea typeface="Times New Roman" panose="02020603050405020304" pitchFamily="18" charset="0"/>
              </a:rPr>
              <a:t>Auditoria a la gestión de cobertura del servicio educativo.</a:t>
            </a:r>
            <a:endParaRPr lang="es-CO" sz="1400" dirty="0">
              <a:effectLst/>
              <a:latin typeface="Times New Roman" panose="02020603050405020304" pitchFamily="18" charset="0"/>
              <a:ea typeface="Times New Roman" panose="02020603050405020304" pitchFamily="18" charset="0"/>
            </a:endParaRPr>
          </a:p>
          <a:p>
            <a:endParaRPr lang="es-CO" sz="1600" dirty="0">
              <a:effectLst/>
              <a:ea typeface="Times New Roman" panose="02020603050405020304" pitchFamily="18" charset="0"/>
            </a:endParaRPr>
          </a:p>
          <a:p>
            <a:endParaRPr lang="es-MX" sz="1600" dirty="0"/>
          </a:p>
        </p:txBody>
      </p:sp>
    </p:spTree>
    <p:extLst>
      <p:ext uri="{BB962C8B-B14F-4D97-AF65-F5344CB8AC3E}">
        <p14:creationId xmlns:p14="http://schemas.microsoft.com/office/powerpoint/2010/main" val="3999111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4456669"/>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Resolución No. 1987 del 25 de abril de 2022 </a:t>
            </a:r>
            <a:r>
              <a:rPr lang="es-ES" sz="14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r>
              <a:rPr lang="es-ES" sz="1600" b="1" dirty="0"/>
              <a:t>CAPÍTULO V. REPORTES DE INFORMACIÓN Y CRONOGRAMA DEL PROCESO DE GESTIÓN DE LA COBERTURA EDUCATIVA</a:t>
            </a:r>
          </a:p>
          <a:p>
            <a:endParaRPr lang="es-ES" sz="1100" b="1" dirty="0"/>
          </a:p>
          <a:p>
            <a:pPr marL="419100">
              <a:spcAft>
                <a:spcPts val="0"/>
              </a:spcAft>
            </a:pPr>
            <a:r>
              <a:rPr lang="es-ES" sz="1200" spc="15" dirty="0">
                <a:effectLst/>
                <a:latin typeface="Arial" panose="020B0604020202020204" pitchFamily="34" charset="0"/>
                <a:ea typeface="Arial" panose="020B0604020202020204" pitchFamily="34" charset="0"/>
              </a:rPr>
              <a:t>1</a:t>
            </a:r>
            <a:r>
              <a:rPr lang="es-ES" sz="1200" dirty="0">
                <a:effectLst/>
                <a:latin typeface="Arial" panose="020B0604020202020204" pitchFamily="34" charset="0"/>
                <a:ea typeface="Arial" panose="020B0604020202020204" pitchFamily="34" charset="0"/>
              </a:rPr>
              <a:t>. </a:t>
            </a:r>
            <a:r>
              <a:rPr lang="es-ES" sz="1200" spc="165"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Reportar la matrícula en el SIMAT.</a:t>
            </a:r>
            <a:endParaRPr lang="es-CO" sz="1200" dirty="0">
              <a:effectLst/>
              <a:latin typeface="Times New Roman" panose="02020603050405020304" pitchFamily="18" charset="0"/>
              <a:ea typeface="Times New Roman" panose="02020603050405020304" pitchFamily="18" charset="0"/>
            </a:endParaRPr>
          </a:p>
          <a:p>
            <a:pPr marL="407035">
              <a:spcBef>
                <a:spcPts val="45"/>
              </a:spcBef>
              <a:spcAft>
                <a:spcPts val="0"/>
              </a:spcAft>
            </a:pPr>
            <a:r>
              <a:rPr lang="es-ES" sz="1200" dirty="0">
                <a:effectLst/>
                <a:latin typeface="Arial" panose="020B0604020202020204" pitchFamily="34" charset="0"/>
                <a:ea typeface="Arial" panose="020B0604020202020204" pitchFamily="34" charset="0"/>
              </a:rPr>
              <a:t>2.   Reportar las novedades de matrícula en el SIMAT.</a:t>
            </a:r>
            <a:endParaRPr lang="es-CO" sz="1200" dirty="0">
              <a:effectLst/>
              <a:latin typeface="Times New Roman" panose="02020603050405020304" pitchFamily="18" charset="0"/>
              <a:ea typeface="Times New Roman" panose="02020603050405020304" pitchFamily="18" charset="0"/>
            </a:endParaRPr>
          </a:p>
          <a:p>
            <a:pPr marL="412750">
              <a:spcBef>
                <a:spcPts val="20"/>
              </a:spcBef>
              <a:spcAft>
                <a:spcPts val="0"/>
              </a:spcAft>
            </a:pPr>
            <a:r>
              <a:rPr lang="es-ES" sz="1200" dirty="0">
                <a:effectLst/>
                <a:latin typeface="Arial" panose="020B0604020202020204" pitchFamily="34" charset="0"/>
                <a:ea typeface="Arial" panose="020B0604020202020204" pitchFamily="34" charset="0"/>
              </a:rPr>
              <a:t>3.  Reportar las estrategias de permanencia en el SIMAT.</a:t>
            </a:r>
            <a:endParaRPr lang="es-CO" sz="1200" dirty="0">
              <a:effectLst/>
              <a:latin typeface="Times New Roman" panose="02020603050405020304" pitchFamily="18" charset="0"/>
              <a:ea typeface="Times New Roman" panose="02020603050405020304" pitchFamily="18" charset="0"/>
            </a:endParaRPr>
          </a:p>
          <a:p>
            <a:pPr marL="407035">
              <a:spcAft>
                <a:spcPts val="0"/>
              </a:spcAft>
            </a:pPr>
            <a:r>
              <a:rPr lang="es-ES" sz="1200" dirty="0">
                <a:effectLst/>
                <a:latin typeface="Arial" panose="020B0604020202020204" pitchFamily="34" charset="0"/>
                <a:ea typeface="Arial" panose="020B0604020202020204" pitchFamily="34" charset="0"/>
              </a:rPr>
              <a:t>4.  Garantizar que la información se encuentre actualizada en el SIMAT.</a:t>
            </a:r>
            <a:endParaRPr lang="es-CO" sz="1200" dirty="0">
              <a:effectLst/>
              <a:latin typeface="Times New Roman" panose="02020603050405020304" pitchFamily="18" charset="0"/>
              <a:ea typeface="Times New Roman" panose="02020603050405020304" pitchFamily="18" charset="0"/>
            </a:endParaRPr>
          </a:p>
          <a:p>
            <a:pPr marL="410210">
              <a:spcBef>
                <a:spcPts val="20"/>
              </a:spcBef>
              <a:spcAft>
                <a:spcPts val="0"/>
              </a:spcAft>
            </a:pPr>
            <a:r>
              <a:rPr lang="es-ES" sz="1200" dirty="0">
                <a:effectLst/>
                <a:latin typeface="Arial" panose="020B0604020202020204" pitchFamily="34" charset="0"/>
                <a:ea typeface="Arial" panose="020B0604020202020204" pitchFamily="34" charset="0"/>
              </a:rPr>
              <a:t>5.  Hacer seguimiento a la información de matrícula reportada en el SIMAT.</a:t>
            </a:r>
            <a:endParaRPr lang="es-CO" sz="1200" dirty="0">
              <a:effectLst/>
              <a:latin typeface="Times New Roman" panose="02020603050405020304" pitchFamily="18" charset="0"/>
              <a:ea typeface="Times New Roman" panose="02020603050405020304" pitchFamily="18" charset="0"/>
            </a:endParaRPr>
          </a:p>
          <a:p>
            <a:pPr marL="615950" marR="45085" indent="-208915">
              <a:lnSpc>
                <a:spcPct val="101000"/>
              </a:lnSpc>
              <a:spcBef>
                <a:spcPts val="20"/>
              </a:spcBef>
              <a:spcAft>
                <a:spcPts val="0"/>
              </a:spcAft>
            </a:pPr>
            <a:r>
              <a:rPr lang="es-ES" sz="1200" dirty="0">
                <a:effectLst/>
                <a:latin typeface="Arial" panose="020B0604020202020204" pitchFamily="34" charset="0"/>
                <a:ea typeface="Arial" panose="020B0604020202020204" pitchFamily="34" charset="0"/>
              </a:rPr>
              <a:t>6.  Registrar y/o cargar los siguientes productos en el SIMAT, en las fechas definidas en el artículo 36 de la presente Resolución:</a:t>
            </a:r>
            <a:endParaRPr lang="es-CO" sz="1200" dirty="0">
              <a:effectLst/>
              <a:latin typeface="Times New Roman" panose="02020603050405020304" pitchFamily="18" charset="0"/>
              <a:ea typeface="Times New Roman" panose="02020603050405020304" pitchFamily="18" charset="0"/>
            </a:endParaRPr>
          </a:p>
          <a:p>
            <a:pPr>
              <a:lnSpc>
                <a:spcPts val="1100"/>
              </a:lnSpc>
              <a:spcBef>
                <a:spcPts val="100"/>
              </a:spcBef>
            </a:pPr>
            <a:r>
              <a:rPr lang="es-ES" sz="1200" dirty="0">
                <a:effectLst/>
                <a:latin typeface="Arial" panose="020B0604020202020204" pitchFamily="34" charset="0"/>
                <a:ea typeface="Arial" panose="020B0604020202020204" pitchFamily="34" charset="0"/>
              </a:rPr>
              <a:t> </a:t>
            </a:r>
            <a:endParaRPr lang="es-CO" sz="1200" dirty="0">
              <a:effectLst/>
              <a:latin typeface="Times New Roman" panose="02020603050405020304" pitchFamily="18" charset="0"/>
              <a:ea typeface="Times New Roman" panose="02020603050405020304" pitchFamily="18" charset="0"/>
            </a:endParaRPr>
          </a:p>
          <a:p>
            <a:pPr marL="1040130" marR="55880" indent="-208915">
              <a:lnSpc>
                <a:spcPct val="101000"/>
              </a:lnSpc>
              <a:spcAft>
                <a:spcPts val="0"/>
              </a:spcAft>
            </a:pPr>
            <a:r>
              <a:rPr lang="es-ES" sz="1200" spc="-15" dirty="0">
                <a:effectLst/>
                <a:latin typeface="Arial" panose="020B0604020202020204" pitchFamily="34" charset="0"/>
                <a:ea typeface="Arial" panose="020B0604020202020204" pitchFamily="34" charset="0"/>
              </a:rPr>
              <a:t>a</a:t>
            </a:r>
            <a:r>
              <a:rPr lang="es-ES" sz="1200" dirty="0">
                <a:effectLst/>
                <a:latin typeface="Arial" panose="020B0604020202020204" pitchFamily="34" charset="0"/>
                <a:ea typeface="Arial" panose="020B0604020202020204" pitchFamily="34" charset="0"/>
              </a:rPr>
              <a:t>. </a:t>
            </a:r>
            <a:r>
              <a:rPr lang="es-ES" sz="1200" spc="17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Copia del acto administrativo que reglamenta el proceso de gestión de la cobertura educativa en la Entidad Territorial Certificada. (Abril)</a:t>
            </a:r>
            <a:endParaRPr lang="es-CO" sz="1200" dirty="0">
              <a:effectLst/>
              <a:latin typeface="Times New Roman" panose="02020603050405020304" pitchFamily="18" charset="0"/>
              <a:ea typeface="Times New Roman" panose="02020603050405020304" pitchFamily="18" charset="0"/>
            </a:endParaRPr>
          </a:p>
          <a:p>
            <a:pPr marL="831215" marR="3314700" indent="3175">
              <a:lnSpc>
                <a:spcPct val="101000"/>
              </a:lnSpc>
              <a:spcAft>
                <a:spcPts val="0"/>
              </a:spcAft>
            </a:pPr>
            <a:r>
              <a:rPr lang="es-ES" sz="1200" dirty="0">
                <a:effectLst/>
                <a:latin typeface="Arial" panose="020B0604020202020204" pitchFamily="34" charset="0"/>
                <a:ea typeface="Arial" panose="020B0604020202020204" pitchFamily="34" charset="0"/>
              </a:rPr>
              <a:t>b.  Proyección de cupos. (Agosto)</a:t>
            </a:r>
            <a:endParaRPr lang="es-CO" sz="1200" dirty="0">
              <a:effectLst/>
              <a:latin typeface="Times New Roman" panose="02020603050405020304" pitchFamily="18" charset="0"/>
              <a:ea typeface="Times New Roman" panose="02020603050405020304" pitchFamily="18" charset="0"/>
            </a:endParaRPr>
          </a:p>
          <a:p>
            <a:pPr marL="831215" marR="3314700" indent="3175">
              <a:lnSpc>
                <a:spcPct val="101000"/>
              </a:lnSpc>
              <a:spcAft>
                <a:spcPts val="0"/>
              </a:spcAft>
            </a:pPr>
            <a:r>
              <a:rPr lang="es-ES" sz="1200" dirty="0">
                <a:effectLst/>
                <a:latin typeface="Arial" panose="020B0604020202020204" pitchFamily="34" charset="0"/>
                <a:ea typeface="Arial" panose="020B0604020202020204" pitchFamily="34" charset="0"/>
              </a:rPr>
              <a:t>c.  Solicitud de cupos. (Septiembre)</a:t>
            </a:r>
            <a:endParaRPr lang="es-CO" sz="1200" dirty="0">
              <a:effectLst/>
              <a:latin typeface="Times New Roman" panose="02020603050405020304" pitchFamily="18" charset="0"/>
              <a:ea typeface="Times New Roman" panose="02020603050405020304" pitchFamily="18" charset="0"/>
            </a:endParaRPr>
          </a:p>
          <a:p>
            <a:pPr marL="831215">
              <a:spcAft>
                <a:spcPts val="0"/>
              </a:spcAft>
            </a:pPr>
            <a:r>
              <a:rPr lang="es-ES" sz="1200" dirty="0">
                <a:effectLst/>
                <a:latin typeface="Arial" panose="020B0604020202020204" pitchFamily="34" charset="0"/>
                <a:ea typeface="Arial" panose="020B0604020202020204" pitchFamily="34" charset="0"/>
              </a:rPr>
              <a:t>d.  Inscripción de alumnos nuevos. (Septiembre)</a:t>
            </a:r>
            <a:endParaRPr lang="es-CO" sz="1200" dirty="0">
              <a:effectLst/>
              <a:latin typeface="Times New Roman" panose="02020603050405020304" pitchFamily="18" charset="0"/>
              <a:ea typeface="Times New Roman" panose="02020603050405020304" pitchFamily="18" charset="0"/>
            </a:endParaRPr>
          </a:p>
          <a:p>
            <a:pPr marL="831215">
              <a:spcBef>
                <a:spcPts val="45"/>
              </a:spcBef>
              <a:spcAft>
                <a:spcPts val="0"/>
              </a:spcAft>
            </a:pPr>
            <a:r>
              <a:rPr lang="es-ES" sz="1200" dirty="0">
                <a:effectLst/>
                <a:latin typeface="Arial" panose="020B0604020202020204" pitchFamily="34" charset="0"/>
                <a:ea typeface="Arial" panose="020B0604020202020204" pitchFamily="34" charset="0"/>
              </a:rPr>
              <a:t>e.  Reporte de información de matrícula</a:t>
            </a:r>
            <a:r>
              <a:rPr lang="es-ES" sz="1800" dirty="0">
                <a:effectLst/>
                <a:latin typeface="Arial" panose="020B0604020202020204" pitchFamily="34" charset="0"/>
                <a:ea typeface="Arial" panose="020B0604020202020204" pitchFamily="34" charset="0"/>
              </a:rPr>
              <a:t>. </a:t>
            </a:r>
            <a:r>
              <a:rPr lang="es-ES" sz="1200" dirty="0">
                <a:effectLst/>
                <a:latin typeface="Arial" panose="020B0604020202020204" pitchFamily="34" charset="0"/>
                <a:ea typeface="Arial" panose="020B0604020202020204" pitchFamily="34" charset="0"/>
              </a:rPr>
              <a:t>(Febrero)</a:t>
            </a:r>
            <a:endParaRPr lang="es-CO" sz="1200" dirty="0">
              <a:effectLst/>
              <a:latin typeface="Times New Roman" panose="02020603050405020304" pitchFamily="18" charset="0"/>
              <a:ea typeface="Times New Roman" panose="02020603050405020304" pitchFamily="18" charset="0"/>
            </a:endParaRPr>
          </a:p>
          <a:p>
            <a:endParaRPr lang="es-CO" sz="1600" b="1" dirty="0"/>
          </a:p>
        </p:txBody>
      </p:sp>
    </p:spTree>
    <p:extLst>
      <p:ext uri="{BB962C8B-B14F-4D97-AF65-F5344CB8AC3E}">
        <p14:creationId xmlns:p14="http://schemas.microsoft.com/office/powerpoint/2010/main" val="551853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5663089"/>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Resolución No. 1987 del 25 de abril de 2022 </a:t>
            </a:r>
            <a:r>
              <a:rPr lang="es-ES" sz="14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r>
              <a:rPr lang="es-CO" b="1" dirty="0">
                <a:solidFill>
                  <a:srgbClr val="C00000"/>
                </a:solidFill>
              </a:rPr>
              <a:t>2 ETAPA. CAPACIDAD INSTITUCIONAL Y PROYECCIÓN DE CUPOS – OBJETIVOS:</a:t>
            </a:r>
          </a:p>
          <a:p>
            <a:endParaRPr lang="es-CO" sz="1400" b="1" dirty="0"/>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Determinar en cada establecimiento educativo estatal, la capacidad en infraestructura, personal docente y administrativo, y de recursos pedagógicos, para la continuidad de los estudiantes activos y propender por la ampliación de cobertura educativa estatal.</a:t>
            </a:r>
          </a:p>
          <a:p>
            <a:pPr lvl="0" algn="just"/>
            <a:endParaRPr lang="es-CO" sz="1400" dirty="0">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Proyectar el número de cupos disponibles en cada establecimiento educativo estatal, garantizando la continuidad de estudiantes activos y la atención e inclusión de la población por atender.</a:t>
            </a:r>
          </a:p>
          <a:p>
            <a:pPr lvl="0" algn="just"/>
            <a:endParaRPr lang="es-CO" sz="1400" dirty="0">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Determinar las estrategias de ampliación de cobertura, mediante la distribución adecuada de planta docente y administrativa; haciendo uso eficiente de los recursos existentes; reorganizando los grupos de clase; optimizando, adecuando, ampliando o rotando los espacios escolares.</a:t>
            </a:r>
            <a:endParaRPr lang="es-CO" sz="1400" dirty="0">
              <a:effectLst/>
              <a:latin typeface="Times New Roman" panose="02020603050405020304" pitchFamily="18" charset="0"/>
              <a:ea typeface="Times New Roman" panose="02020603050405020304" pitchFamily="18" charset="0"/>
            </a:endParaRPr>
          </a:p>
          <a:p>
            <a:endParaRPr lang="es-CO" sz="1400" b="1" dirty="0"/>
          </a:p>
          <a:p>
            <a:r>
              <a:rPr lang="es-CO" sz="1600" b="1" dirty="0">
                <a:solidFill>
                  <a:srgbClr val="C00000"/>
                </a:solidFill>
              </a:rPr>
              <a:t>SIMAT.  SE DEBE INGRESAR AULAS POR SEDE Y GRUPOS POR SALONES</a:t>
            </a:r>
          </a:p>
          <a:p>
            <a:endParaRPr lang="es-CO" sz="1600" b="1" dirty="0">
              <a:solidFill>
                <a:srgbClr val="C00000"/>
              </a:solidFill>
            </a:endParaRPr>
          </a:p>
          <a:p>
            <a:r>
              <a:rPr lang="es-CO" sz="1600" b="1" dirty="0">
                <a:solidFill>
                  <a:srgbClr val="C00000"/>
                </a:solidFill>
              </a:rPr>
              <a:t>PROYECCION DE CUPOS: ESTAN MODIFICANDO EL MODULO – SE DEBE HACER EN EL SISTEMA</a:t>
            </a:r>
          </a:p>
          <a:p>
            <a:endParaRPr lang="es-CO" sz="1600" b="1" dirty="0">
              <a:solidFill>
                <a:srgbClr val="C00000"/>
              </a:solidFill>
            </a:endParaRPr>
          </a:p>
          <a:p>
            <a:r>
              <a:rPr lang="es-CO" sz="1600" b="1" dirty="0">
                <a:solidFill>
                  <a:srgbClr val="C00000"/>
                </a:solidFill>
              </a:rPr>
              <a:t>CORTE SIMAT PARA PROYECCION DE CUPOS: 15 JUNIO 2022</a:t>
            </a:r>
          </a:p>
          <a:p>
            <a:endParaRPr lang="es-CO" sz="1600" b="1" dirty="0">
              <a:solidFill>
                <a:srgbClr val="C00000"/>
              </a:solidFill>
            </a:endParaRPr>
          </a:p>
          <a:p>
            <a:endParaRPr lang="es-CO" sz="1600" b="1" dirty="0">
              <a:solidFill>
                <a:srgbClr val="C00000"/>
              </a:solidFill>
            </a:endParaRPr>
          </a:p>
        </p:txBody>
      </p:sp>
    </p:spTree>
    <p:extLst>
      <p:ext uri="{BB962C8B-B14F-4D97-AF65-F5344CB8AC3E}">
        <p14:creationId xmlns:p14="http://schemas.microsoft.com/office/powerpoint/2010/main" val="3855923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5509200"/>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Resolución No. 1987 del 25 de abril de 2022 </a:t>
            </a:r>
            <a:r>
              <a:rPr lang="es-ES" sz="14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endParaRPr lang="es-ES" b="1" dirty="0">
              <a:latin typeface="Arial" panose="020B0604020202020204" pitchFamily="34" charset="0"/>
              <a:ea typeface="Arial" panose="020B0604020202020204" pitchFamily="34" charset="0"/>
              <a:cs typeface="Arial" panose="020B0604020202020204" pitchFamily="34" charset="0"/>
            </a:endParaRPr>
          </a:p>
          <a:p>
            <a:r>
              <a:rPr lang="es-CO" b="1" dirty="0">
                <a:solidFill>
                  <a:srgbClr val="C00000"/>
                </a:solidFill>
              </a:rPr>
              <a:t>3 ETAPA.  SOLICITUD Y ASIGNACIÓN DE CUPOS EDUCATIVOS – OBJETIVOS:</a:t>
            </a:r>
          </a:p>
          <a:p>
            <a:r>
              <a:rPr lang="es-CO" sz="1400" dirty="0">
                <a:latin typeface="Arial" panose="020B0604020202020204" pitchFamily="34" charset="0"/>
                <a:ea typeface="Times New Roman" panose="02020603050405020304" pitchFamily="18" charset="0"/>
              </a:rPr>
              <a:t> </a:t>
            </a:r>
            <a:endParaRPr lang="es-CO" sz="1200" dirty="0">
              <a:latin typeface="Arial" panose="020B0604020202020204" pitchFamily="34"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Establecer la demanda real de los alumnos activos para el siguiente año escolar, que permita garantizar su continuidad en el sistema educativo estatal.</a:t>
            </a:r>
          </a:p>
          <a:p>
            <a:pPr lvl="0" algn="just"/>
            <a:endParaRPr lang="es-CO" sz="1400" dirty="0">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Asignar los cupos oficiales de estudiantes activos siguiendo el orden de prioridad establecidos en el artículo 12 de la presente Resolución.</a:t>
            </a:r>
            <a:endParaRPr lang="es-CO" sz="1400" dirty="0">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endParaRPr lang="es-CO" sz="1400" dirty="0">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Establecer la demanda real de los alumnos nuevos que desean acceder al sistema educativo estatal, conforme a la solicitud que realizan los padres de familia o acudientes durante el periodo que defina la Secretaria de Educación y Cultura.</a:t>
            </a:r>
            <a:endParaRPr lang="es-CO" sz="1400" dirty="0">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endParaRPr lang="es-CO" sz="1400" dirty="0">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es-CO" sz="1400" dirty="0">
                <a:effectLst/>
                <a:latin typeface="Arial" panose="020B0604020202020204" pitchFamily="34" charset="0"/>
                <a:ea typeface="Times New Roman" panose="02020603050405020304" pitchFamily="18" charset="0"/>
              </a:rPr>
              <a:t>Asignar los cupos disponibles para estudiantes nuevos inscritos </a:t>
            </a:r>
          </a:p>
          <a:p>
            <a:pPr lvl="0" algn="just"/>
            <a:endParaRPr lang="es-CO" sz="1400" b="1" dirty="0">
              <a:solidFill>
                <a:srgbClr val="C00000"/>
              </a:solidFill>
              <a:latin typeface="Arial" panose="020B0604020202020204" pitchFamily="34" charset="0"/>
            </a:endParaRPr>
          </a:p>
          <a:p>
            <a:pPr lvl="0" algn="just"/>
            <a:r>
              <a:rPr lang="es-CO" sz="1400" b="1" dirty="0">
                <a:latin typeface="Arial" panose="020B0604020202020204" pitchFamily="34" charset="0"/>
              </a:rPr>
              <a:t>RUTA DE TRANSITO ARMÓNICO</a:t>
            </a:r>
          </a:p>
          <a:p>
            <a:pPr lvl="0" algn="just"/>
            <a:endParaRPr lang="es-CO" sz="1400" b="1" dirty="0">
              <a:solidFill>
                <a:srgbClr val="C00000"/>
              </a:solidFill>
              <a:latin typeface="Arial" panose="020B0604020202020204" pitchFamily="34" charset="0"/>
            </a:endParaRPr>
          </a:p>
          <a:p>
            <a:pPr lvl="0" algn="just"/>
            <a:r>
              <a:rPr lang="es-CO" sz="1400" b="1" dirty="0">
                <a:solidFill>
                  <a:srgbClr val="C00000"/>
                </a:solidFill>
                <a:latin typeface="Arial" panose="020B0604020202020204" pitchFamily="34" charset="0"/>
              </a:rPr>
              <a:t>SIMAT.  INSCRIPCION DE ALUMNOS NUEVOS 2023 – LA ETAPA SE ABRE EN EL SIMAT A PARTIR DEL 1 DE SEPTIEMBRE DE 2022 HASTA EL PROXIMO AÑO, A PARTIR DE ESTA FECHA NO SE PUEDE INSCRIBIR ESTUDIANTES PARA LA VIGENCIA 2022.</a:t>
            </a:r>
            <a:endParaRPr lang="es-CO" sz="1200" b="1" dirty="0">
              <a:solidFill>
                <a:srgbClr val="C00000"/>
              </a:solidFill>
            </a:endParaRPr>
          </a:p>
        </p:txBody>
      </p:sp>
    </p:spTree>
    <p:extLst>
      <p:ext uri="{BB962C8B-B14F-4D97-AF65-F5344CB8AC3E}">
        <p14:creationId xmlns:p14="http://schemas.microsoft.com/office/powerpoint/2010/main" val="1633522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4401205"/>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Resolución No. 1987 del 25 de abril de 2022 </a:t>
            </a:r>
            <a:r>
              <a:rPr lang="es-ES" sz="14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endParaRPr lang="es-ES" b="1" dirty="0">
              <a:latin typeface="Arial" panose="020B0604020202020204" pitchFamily="34" charset="0"/>
              <a:ea typeface="Arial" panose="020B0604020202020204" pitchFamily="34" charset="0"/>
              <a:cs typeface="Arial" panose="020B0604020202020204" pitchFamily="34" charset="0"/>
            </a:endParaRPr>
          </a:p>
          <a:p>
            <a:r>
              <a:rPr lang="es-CO" b="1" dirty="0">
                <a:solidFill>
                  <a:srgbClr val="C00000"/>
                </a:solidFill>
              </a:rPr>
              <a:t>4 ETAPA. MATRICULA – OBJETIVOS:</a:t>
            </a:r>
          </a:p>
          <a:p>
            <a:endParaRPr lang="es-CO" sz="1400" dirty="0">
              <a:effectLst/>
              <a:latin typeface="Arial" panose="020B0604020202020204" pitchFamily="34" charset="0"/>
              <a:ea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400" dirty="0">
                <a:effectLst/>
                <a:latin typeface="Arial" panose="020B0604020202020204" pitchFamily="34" charset="0"/>
                <a:ea typeface="Arial" panose="020B0604020202020204" pitchFamily="34" charset="0"/>
                <a:cs typeface="Arial" panose="020B0604020202020204" pitchFamily="34" charset="0"/>
              </a:rPr>
              <a:t>Garantizar</a:t>
            </a:r>
            <a:r>
              <a:rPr lang="es-ES" sz="1400" spc="9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el</a:t>
            </a:r>
            <a:r>
              <a:rPr lang="es-ES" sz="1400" spc="12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goce</a:t>
            </a:r>
            <a:r>
              <a:rPr lang="es-ES" sz="1400" spc="14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efectivo</a:t>
            </a:r>
            <a:r>
              <a:rPr lang="es-ES" sz="1400" spc="7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del</a:t>
            </a:r>
            <a:r>
              <a:rPr lang="es-ES" sz="1400" spc="10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derecho</a:t>
            </a:r>
            <a:r>
              <a:rPr lang="es-ES" sz="1400" spc="14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a:t>
            </a:r>
            <a:r>
              <a:rPr lang="es-ES" sz="1400" spc="125" dirty="0">
                <a:effectLst/>
                <a:latin typeface="Arial" panose="020B0604020202020204" pitchFamily="34" charset="0"/>
                <a:ea typeface="Arial" panose="020B0604020202020204" pitchFamily="34" charset="0"/>
                <a:cs typeface="Arial" panose="020B0604020202020204" pitchFamily="34" charset="0"/>
              </a:rPr>
              <a:t> </a:t>
            </a:r>
            <a:r>
              <a:rPr lang="es-ES" sz="1400" spc="-80" dirty="0">
                <a:effectLst/>
                <a:latin typeface="Arial" panose="020B0604020202020204" pitchFamily="34" charset="0"/>
                <a:ea typeface="Arial" panose="020B0604020202020204" pitchFamily="34" charset="0"/>
                <a:cs typeface="Arial" panose="020B0604020202020204" pitchFamily="34" charset="0"/>
              </a:rPr>
              <a:t>l</a:t>
            </a:r>
            <a:r>
              <a:rPr lang="es-ES" sz="1400" dirty="0">
                <a:effectLst/>
                <a:latin typeface="Arial" panose="020B0604020202020204" pitchFamily="34" charset="0"/>
                <a:ea typeface="Arial" panose="020B0604020202020204" pitchFamily="34" charset="0"/>
                <a:cs typeface="Arial" panose="020B0604020202020204" pitchFamily="34" charset="0"/>
              </a:rPr>
              <a:t>a</a:t>
            </a:r>
            <a:r>
              <a:rPr lang="es-ES" sz="1400" spc="5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educación</a:t>
            </a:r>
            <a:r>
              <a:rPr lang="es-ES" sz="1400" spc="13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en</a:t>
            </a:r>
            <a:r>
              <a:rPr lang="es-ES" sz="1400" spc="14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los</a:t>
            </a:r>
            <a:r>
              <a:rPr lang="es-ES" sz="1400" spc="10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niveles</a:t>
            </a:r>
            <a:r>
              <a:rPr lang="es-ES" sz="1400" spc="14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a:t>
            </a:r>
            <a:r>
              <a:rPr lang="es-ES" sz="1400" spc="11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preescola</a:t>
            </a:r>
            <a:r>
              <a:rPr lang="es-ES" sz="1400" spc="5" dirty="0">
                <a:effectLst/>
                <a:latin typeface="Arial" panose="020B0604020202020204" pitchFamily="34" charset="0"/>
                <a:ea typeface="Arial" panose="020B0604020202020204" pitchFamily="34" charset="0"/>
                <a:cs typeface="Arial" panose="020B0604020202020204" pitchFamily="34" charset="0"/>
              </a:rPr>
              <a:t>r</a:t>
            </a:r>
            <a:r>
              <a:rPr lang="es-ES" sz="1400" dirty="0">
                <a:effectLst/>
                <a:latin typeface="Arial" panose="020B0604020202020204" pitchFamily="34" charset="0"/>
                <a:ea typeface="Arial" panose="020B0604020202020204" pitchFamily="34" charset="0"/>
                <a:cs typeface="Arial" panose="020B0604020202020204" pitchFamily="34" charset="0"/>
              </a:rPr>
              <a:t>, básica</a:t>
            </a:r>
            <a:r>
              <a:rPr lang="es-ES" sz="1400" spc="2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y</a:t>
            </a:r>
            <a:r>
              <a:rPr lang="es-ES" sz="1400" spc="1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medi</a:t>
            </a:r>
            <a:r>
              <a:rPr lang="es-ES" sz="1400" spc="-15" dirty="0">
                <a:effectLst/>
                <a:latin typeface="Arial" panose="020B0604020202020204" pitchFamily="34" charset="0"/>
                <a:ea typeface="Arial" panose="020B0604020202020204" pitchFamily="34" charset="0"/>
                <a:cs typeface="Arial" panose="020B0604020202020204" pitchFamily="34" charset="0"/>
              </a:rPr>
              <a:t>a</a:t>
            </a:r>
          </a:p>
          <a:p>
            <a:endParaRPr lang="es-ES" sz="1400" spc="-15" dirty="0">
              <a:latin typeface="Arial" panose="020B0604020202020204" pitchFamily="34" charset="0"/>
              <a:ea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400" dirty="0">
                <a:effectLst/>
                <a:latin typeface="Arial" panose="020B0604020202020204" pitchFamily="34" charset="0"/>
                <a:ea typeface="Arial" panose="020B0604020202020204" pitchFamily="34" charset="0"/>
                <a:cs typeface="Arial" panose="020B0604020202020204" pitchFamily="34" charset="0"/>
              </a:rPr>
              <a:t>Formalizar</a:t>
            </a:r>
            <a:r>
              <a:rPr lang="es-ES" sz="1400" spc="4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la</a:t>
            </a:r>
            <a:r>
              <a:rPr lang="es-ES" sz="1400" spc="2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renovación</a:t>
            </a:r>
            <a:r>
              <a:rPr lang="es-ES" sz="1400" spc="7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a:t>
            </a:r>
            <a:r>
              <a:rPr lang="es-ES" sz="1400" spc="-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matrícula</a:t>
            </a:r>
            <a:r>
              <a:rPr lang="es-ES" sz="1400" spc="1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a:t>
            </a:r>
            <a:r>
              <a:rPr lang="es-ES" sz="1400" spc="1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los</a:t>
            </a:r>
            <a:r>
              <a:rPr lang="es-ES" sz="1400" spc="3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alumnos</a:t>
            </a:r>
            <a:r>
              <a:rPr lang="es-ES" sz="1400" spc="8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activo</a:t>
            </a:r>
            <a:r>
              <a:rPr lang="es-ES" sz="1400" spc="-10" dirty="0">
                <a:effectLst/>
                <a:latin typeface="Arial" panose="020B0604020202020204" pitchFamily="34" charset="0"/>
                <a:ea typeface="Arial" panose="020B0604020202020204" pitchFamily="34" charset="0"/>
                <a:cs typeface="Arial" panose="020B0604020202020204" pitchFamily="34" charset="0"/>
              </a:rPr>
              <a:t>s</a:t>
            </a:r>
          </a:p>
          <a:p>
            <a:endParaRPr lang="es-ES" sz="1400" spc="-10" dirty="0">
              <a:latin typeface="Arial" panose="020B0604020202020204" pitchFamily="34" charset="0"/>
              <a:ea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400" dirty="0">
                <a:effectLst/>
                <a:latin typeface="Arial" panose="020B0604020202020204" pitchFamily="34" charset="0"/>
                <a:ea typeface="Arial" panose="020B0604020202020204" pitchFamily="34" charset="0"/>
                <a:cs typeface="Arial" panose="020B0604020202020204" pitchFamily="34" charset="0"/>
              </a:rPr>
              <a:t>Matricular</a:t>
            </a:r>
            <a:r>
              <a:rPr lang="es-ES" sz="1400" spc="-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a:t>
            </a:r>
            <a:r>
              <a:rPr lang="es-ES" sz="1400" spc="2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los</a:t>
            </a:r>
            <a:r>
              <a:rPr lang="es-ES" sz="1400" spc="1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alumnos</a:t>
            </a:r>
            <a:r>
              <a:rPr lang="es-ES" sz="1400" spc="3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nuevos</a:t>
            </a:r>
            <a:r>
              <a:rPr lang="es-ES" sz="1400" spc="7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inscrito</a:t>
            </a:r>
            <a:r>
              <a:rPr lang="es-ES" sz="1400" spc="-15" dirty="0">
                <a:effectLst/>
                <a:latin typeface="Arial" panose="020B0604020202020204" pitchFamily="34" charset="0"/>
                <a:ea typeface="Arial" panose="020B0604020202020204" pitchFamily="34" charset="0"/>
                <a:cs typeface="Arial" panose="020B0604020202020204" pitchFamily="34" charset="0"/>
              </a:rPr>
              <a:t>s y asignados</a:t>
            </a:r>
            <a:r>
              <a:rPr lang="es-ES" sz="1400" dirty="0">
                <a:effectLst/>
                <a:latin typeface="Arial" panose="020B0604020202020204" pitchFamily="34" charset="0"/>
                <a:ea typeface="Arial" panose="020B0604020202020204" pitchFamily="34" charset="0"/>
                <a:cs typeface="Arial" panose="020B0604020202020204" pitchFamily="34" charset="0"/>
              </a:rPr>
              <a:t>.</a:t>
            </a:r>
          </a:p>
          <a:p>
            <a:endParaRPr lang="es-CO" sz="1400" dirty="0">
              <a:latin typeface="Arial" panose="020B0604020202020204" pitchFamily="34" charset="0"/>
              <a:ea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400" dirty="0">
                <a:effectLst/>
                <a:latin typeface="Arial" panose="020B0604020202020204" pitchFamily="34" charset="0"/>
                <a:ea typeface="Arial" panose="020B0604020202020204" pitchFamily="34" charset="0"/>
                <a:cs typeface="Arial" panose="020B0604020202020204" pitchFamily="34" charset="0"/>
              </a:rPr>
              <a:t>Determinar</a:t>
            </a:r>
            <a:r>
              <a:rPr lang="es-ES" sz="1400" spc="4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la</a:t>
            </a:r>
            <a:r>
              <a:rPr lang="es-ES" sz="1400" spc="2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población</a:t>
            </a:r>
            <a:r>
              <a:rPr lang="es-ES" sz="1400" spc="1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matriculada.</a:t>
            </a:r>
            <a:endParaRPr lang="es-CO" sz="1400" dirty="0">
              <a:effectLst/>
              <a:latin typeface="Arial" panose="020B0604020202020204" pitchFamily="34" charset="0"/>
              <a:ea typeface="Times New Roman" panose="02020603050405020304" pitchFamily="18" charset="0"/>
              <a:cs typeface="Arial" panose="020B0604020202020204" pitchFamily="34" charset="0"/>
            </a:endParaRPr>
          </a:p>
          <a:p>
            <a:pPr lvl="0" algn="just"/>
            <a:endParaRPr lang="es-CO" sz="1400" b="1" dirty="0">
              <a:solidFill>
                <a:srgbClr val="C00000"/>
              </a:solidFill>
              <a:latin typeface="Arial" panose="020B0604020202020204" pitchFamily="34" charset="0"/>
            </a:endParaRPr>
          </a:p>
          <a:p>
            <a:pPr lvl="0" algn="just"/>
            <a:endParaRPr lang="es-CO" sz="1400" b="1" dirty="0">
              <a:solidFill>
                <a:srgbClr val="C00000"/>
              </a:solidFill>
              <a:latin typeface="Arial" panose="020B0604020202020204" pitchFamily="34" charset="0"/>
            </a:endParaRPr>
          </a:p>
          <a:p>
            <a:pPr lvl="0" algn="just"/>
            <a:r>
              <a:rPr lang="es-CO" sz="1400" b="1" dirty="0">
                <a:solidFill>
                  <a:srgbClr val="C00000"/>
                </a:solidFill>
                <a:latin typeface="Arial" panose="020B0604020202020204" pitchFamily="34" charset="0"/>
              </a:rPr>
              <a:t>SIMAT.  MATRICULA – DICIEMBRE - FEBRERO</a:t>
            </a:r>
          </a:p>
          <a:p>
            <a:pPr lvl="0" algn="just"/>
            <a:endParaRPr lang="es-CO" sz="1400" b="1" dirty="0">
              <a:solidFill>
                <a:srgbClr val="C00000"/>
              </a:solidFill>
              <a:latin typeface="Arial" panose="020B0604020202020204" pitchFamily="34" charset="0"/>
            </a:endParaRPr>
          </a:p>
          <a:p>
            <a:pPr lvl="0" algn="just"/>
            <a:endParaRPr lang="es-CO" sz="1200" b="1" dirty="0">
              <a:solidFill>
                <a:srgbClr val="C00000"/>
              </a:solidFill>
            </a:endParaRPr>
          </a:p>
        </p:txBody>
      </p:sp>
    </p:spTree>
    <p:extLst>
      <p:ext uri="{BB962C8B-B14F-4D97-AF65-F5344CB8AC3E}">
        <p14:creationId xmlns:p14="http://schemas.microsoft.com/office/powerpoint/2010/main" val="2890990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4493538"/>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Resolución No. 1987 del 25 de abril de 2022 </a:t>
            </a:r>
            <a:r>
              <a:rPr lang="es-ES" sz="14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endParaRPr lang="es-ES" b="1" dirty="0">
              <a:latin typeface="Arial" panose="020B0604020202020204" pitchFamily="34" charset="0"/>
              <a:ea typeface="Arial" panose="020B0604020202020204" pitchFamily="34" charset="0"/>
              <a:cs typeface="Arial" panose="020B0604020202020204" pitchFamily="34" charset="0"/>
            </a:endParaRPr>
          </a:p>
          <a:p>
            <a:pPr marL="342900" indent="-342900">
              <a:buAutoNum type="arabicPeriod" startAt="5"/>
            </a:pPr>
            <a:r>
              <a:rPr lang="es-CO" b="1" dirty="0">
                <a:solidFill>
                  <a:srgbClr val="C00000"/>
                </a:solidFill>
              </a:rPr>
              <a:t>ETAPA DE AUDITORIA – OBJETIVOS:</a:t>
            </a:r>
          </a:p>
          <a:p>
            <a:endParaRPr lang="es-CO" sz="1800" b="1" dirty="0">
              <a:solidFill>
                <a:srgbClr val="C00000"/>
              </a:solidFill>
              <a:effectLst/>
              <a:latin typeface="Arial" panose="020B0604020202020204" pitchFamily="34" charset="0"/>
              <a:ea typeface="Arial" panose="020B0604020202020204" pitchFamily="34" charset="0"/>
            </a:endParaRPr>
          </a:p>
          <a:p>
            <a:pPr marL="285750" indent="-285750" algn="just">
              <a:buFont typeface="Arial" panose="020B0604020202020204" pitchFamily="34" charset="0"/>
              <a:buChar char="•"/>
            </a:pPr>
            <a:r>
              <a:rPr lang="es-ES" sz="1800" dirty="0">
                <a:effectLst/>
                <a:latin typeface="Arial" panose="020B0604020202020204" pitchFamily="34" charset="0"/>
                <a:ea typeface="Arial" panose="020B0604020202020204" pitchFamily="34" charset="0"/>
              </a:rPr>
              <a:t>Evaluar</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la</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ejecución</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del</a:t>
            </a:r>
            <a:r>
              <a:rPr lang="es-ES" sz="1800" spc="8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proceso</a:t>
            </a:r>
            <a:r>
              <a:rPr lang="es-ES" sz="1800" spc="4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de gestión de</a:t>
            </a:r>
            <a:r>
              <a:rPr lang="es-ES" sz="1800" spc="7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la</a:t>
            </a:r>
            <a:r>
              <a:rPr lang="es-ES" sz="1800" spc="2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cobertura</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educativa</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en</a:t>
            </a:r>
            <a:r>
              <a:rPr lang="es-ES" sz="1800" spc="11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los establecimientos</a:t>
            </a:r>
            <a:r>
              <a:rPr lang="es-ES" sz="1800" spc="1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educativos</a:t>
            </a:r>
            <a:r>
              <a:rPr lang="es-ES" sz="1800" spc="-1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estatales</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que</a:t>
            </a:r>
            <a:r>
              <a:rPr lang="es-ES" sz="1800" spc="1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hayan</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sido</a:t>
            </a:r>
            <a:r>
              <a:rPr lang="es-ES" sz="1800" spc="4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focalizado</a:t>
            </a:r>
            <a:r>
              <a:rPr lang="es-ES" sz="1800" spc="-10" dirty="0">
                <a:effectLst/>
                <a:latin typeface="Arial" panose="020B0604020202020204" pitchFamily="34" charset="0"/>
                <a:ea typeface="Arial" panose="020B0604020202020204" pitchFamily="34" charset="0"/>
              </a:rPr>
              <a:t>s</a:t>
            </a:r>
          </a:p>
          <a:p>
            <a:pPr algn="just"/>
            <a:endParaRPr lang="es-ES" spc="-10" dirty="0">
              <a:latin typeface="Arial" panose="020B0604020202020204" pitchFamily="34" charset="0"/>
              <a:ea typeface="Arial" panose="020B0604020202020204" pitchFamily="34" charset="0"/>
            </a:endParaRPr>
          </a:p>
          <a:p>
            <a:pPr marL="285750" indent="-285750" algn="just">
              <a:buFont typeface="Arial" panose="020B0604020202020204" pitchFamily="34" charset="0"/>
              <a:buChar char="•"/>
            </a:pPr>
            <a:r>
              <a:rPr lang="es-ES" sz="1800" dirty="0">
                <a:effectLst/>
                <a:latin typeface="Arial" panose="020B0604020202020204" pitchFamily="34" charset="0"/>
                <a:ea typeface="Arial" panose="020B0604020202020204" pitchFamily="34" charset="0"/>
              </a:rPr>
              <a:t>Identificar</a:t>
            </a:r>
            <a:r>
              <a:rPr lang="es-ES" sz="1800" spc="4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las</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inconsistencias</a:t>
            </a:r>
            <a:r>
              <a:rPr lang="es-ES" sz="1800" spc="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y</a:t>
            </a:r>
            <a:r>
              <a:rPr lang="es-ES" sz="1800" spc="-1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proponer</a:t>
            </a:r>
            <a:r>
              <a:rPr lang="es-ES" sz="1800" spc="4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una</a:t>
            </a:r>
            <a:r>
              <a:rPr lang="es-ES" sz="1800" spc="1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ruta</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para</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el</a:t>
            </a:r>
            <a:r>
              <a:rPr lang="es-ES" sz="1800" spc="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mejoramiento</a:t>
            </a:r>
            <a:r>
              <a:rPr lang="es-ES" sz="1800" spc="4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continuo</a:t>
            </a:r>
          </a:p>
          <a:p>
            <a:pPr algn="just"/>
            <a:endParaRPr lang="es-ES" sz="1800" dirty="0">
              <a:effectLst/>
              <a:latin typeface="Arial" panose="020B0604020202020204" pitchFamily="34" charset="0"/>
              <a:ea typeface="Arial" panose="020B0604020202020204" pitchFamily="34" charset="0"/>
            </a:endParaRPr>
          </a:p>
          <a:p>
            <a:pPr marL="285750" indent="-285750" algn="just">
              <a:buFont typeface="Arial" panose="020B0604020202020204" pitchFamily="34" charset="0"/>
              <a:buChar char="•"/>
            </a:pPr>
            <a:r>
              <a:rPr lang="es-ES" sz="1800" dirty="0">
                <a:effectLst/>
                <a:latin typeface="Arial" panose="020B0604020202020204" pitchFamily="34" charset="0"/>
                <a:ea typeface="Arial" panose="020B0604020202020204" pitchFamily="34" charset="0"/>
              </a:rPr>
              <a:t>Validar</a:t>
            </a:r>
            <a:r>
              <a:rPr lang="es-ES" sz="1800" spc="3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la</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veracidad</a:t>
            </a:r>
            <a:r>
              <a:rPr lang="es-ES" sz="1800" spc="45" dirty="0">
                <a:effectLst/>
                <a:latin typeface="Arial" panose="020B0604020202020204" pitchFamily="34" charset="0"/>
                <a:ea typeface="Arial" panose="020B0604020202020204" pitchFamily="34" charset="0"/>
              </a:rPr>
              <a:t> y calidad </a:t>
            </a:r>
            <a:r>
              <a:rPr lang="es-ES" sz="1800" dirty="0">
                <a:effectLst/>
                <a:latin typeface="Arial" panose="020B0604020202020204" pitchFamily="34" charset="0"/>
                <a:ea typeface="Arial" panose="020B0604020202020204" pitchFamily="34" charset="0"/>
              </a:rPr>
              <a:t>de</a:t>
            </a:r>
            <a:r>
              <a:rPr lang="es-ES" sz="1800" spc="4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la</a:t>
            </a:r>
            <a:r>
              <a:rPr lang="es-ES" sz="1800" spc="-1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información</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reportada</a:t>
            </a:r>
            <a:r>
              <a:rPr lang="es-ES" sz="1800" spc="30"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en</a:t>
            </a:r>
            <a:r>
              <a:rPr lang="es-ES" sz="1800" spc="25" dirty="0">
                <a:effectLst/>
                <a:latin typeface="Arial" panose="020B0604020202020204" pitchFamily="34" charset="0"/>
                <a:ea typeface="Arial" panose="020B0604020202020204" pitchFamily="34" charset="0"/>
              </a:rPr>
              <a:t> </a:t>
            </a:r>
            <a:r>
              <a:rPr lang="es-ES" sz="1800" dirty="0">
                <a:effectLst/>
                <a:latin typeface="Arial" panose="020B0604020202020204" pitchFamily="34" charset="0"/>
                <a:ea typeface="Arial" panose="020B0604020202020204" pitchFamily="34" charset="0"/>
              </a:rPr>
              <a:t>el SIMA</a:t>
            </a:r>
            <a:r>
              <a:rPr lang="es-ES" sz="1800" spc="10" dirty="0">
                <a:effectLst/>
                <a:latin typeface="Arial" panose="020B0604020202020204" pitchFamily="34" charset="0"/>
                <a:ea typeface="Arial" panose="020B0604020202020204" pitchFamily="34" charset="0"/>
              </a:rPr>
              <a:t>T</a:t>
            </a:r>
            <a:r>
              <a:rPr lang="es-ES" sz="1800" dirty="0">
                <a:effectLst/>
                <a:latin typeface="Arial" panose="020B0604020202020204" pitchFamily="34" charset="0"/>
                <a:ea typeface="Arial" panose="020B0604020202020204" pitchFamily="34" charset="0"/>
              </a:rPr>
              <a:t>.</a:t>
            </a:r>
            <a:endParaRPr lang="es-CO" sz="1800" dirty="0">
              <a:effectLst/>
              <a:latin typeface="Times New Roman" panose="02020603050405020304" pitchFamily="18" charset="0"/>
              <a:ea typeface="Times New Roman" panose="02020603050405020304" pitchFamily="18" charset="0"/>
            </a:endParaRPr>
          </a:p>
          <a:p>
            <a:pPr lvl="0" algn="just"/>
            <a:endParaRPr lang="es-CO" sz="1200" b="1" dirty="0">
              <a:solidFill>
                <a:srgbClr val="C00000"/>
              </a:solidFill>
            </a:endParaRPr>
          </a:p>
          <a:p>
            <a:pPr lvl="0" algn="just"/>
            <a:endParaRPr lang="es-CO" sz="1200" b="1" dirty="0">
              <a:solidFill>
                <a:srgbClr val="C00000"/>
              </a:solidFill>
            </a:endParaRPr>
          </a:p>
          <a:p>
            <a:pPr lvl="0" algn="just"/>
            <a:endParaRPr lang="es-CO" sz="1200" b="1" dirty="0">
              <a:solidFill>
                <a:srgbClr val="C00000"/>
              </a:solidFill>
            </a:endParaRPr>
          </a:p>
          <a:p>
            <a:pPr lvl="0" algn="just"/>
            <a:r>
              <a:rPr lang="es-CO" sz="1200" b="1" dirty="0">
                <a:solidFill>
                  <a:srgbClr val="C00000"/>
                </a:solidFill>
              </a:rPr>
              <a:t>PLAN DE AUDITORIA</a:t>
            </a:r>
          </a:p>
          <a:p>
            <a:pPr lvl="0" algn="just"/>
            <a:endParaRPr lang="es-CO" sz="1200" b="1" dirty="0">
              <a:solidFill>
                <a:srgbClr val="C00000"/>
              </a:solidFill>
            </a:endParaRPr>
          </a:p>
        </p:txBody>
      </p:sp>
    </p:spTree>
    <p:extLst>
      <p:ext uri="{BB962C8B-B14F-4D97-AF65-F5344CB8AC3E}">
        <p14:creationId xmlns:p14="http://schemas.microsoft.com/office/powerpoint/2010/main" val="3129498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370384"/>
            <a:ext cx="9437297" cy="2857962"/>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200" b="1" dirty="0">
                <a:latin typeface="Arial" panose="020B0604020202020204" pitchFamily="34" charset="0"/>
                <a:cs typeface="Arial" panose="020B0604020202020204" pitchFamily="34" charset="0"/>
              </a:rPr>
              <a:t>Resolución No. 1987 del 25 de abril de 2022 </a:t>
            </a:r>
            <a:r>
              <a:rPr lang="es-ES" sz="12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pPr marL="198120" marR="52070" indent="-3175" algn="just">
              <a:lnSpc>
                <a:spcPct val="99000"/>
              </a:lnSpc>
              <a:spcAft>
                <a:spcPts val="0"/>
              </a:spcAft>
            </a:pPr>
            <a:r>
              <a:rPr lang="es-ES" sz="1400" b="1" dirty="0">
                <a:effectLst/>
                <a:latin typeface="Arial" panose="020B0604020202020204" pitchFamily="34" charset="0"/>
                <a:ea typeface="Arial" panose="020B0604020202020204" pitchFamily="34" charset="0"/>
                <a:cs typeface="Arial" panose="020B0604020202020204" pitchFamily="34" charset="0"/>
              </a:rPr>
              <a:t>Artículo 36</a:t>
            </a:r>
            <a:r>
              <a:rPr lang="es-ES" sz="1400" dirty="0">
                <a:effectLst/>
                <a:latin typeface="Arial" panose="020B0604020202020204" pitchFamily="34" charset="0"/>
                <a:ea typeface="Arial" panose="020B0604020202020204" pitchFamily="34" charset="0"/>
                <a:cs typeface="Arial" panose="020B0604020202020204" pitchFamily="34" charset="0"/>
              </a:rPr>
              <a:t>. </a:t>
            </a:r>
            <a:r>
              <a:rPr lang="es-ES" sz="1400" spc="185" dirty="0">
                <a:effectLst/>
                <a:latin typeface="Arial" panose="020B0604020202020204" pitchFamily="34" charset="0"/>
                <a:ea typeface="Arial" panose="020B0604020202020204" pitchFamily="34" charset="0"/>
                <a:cs typeface="Arial" panose="020B0604020202020204" pitchFamily="34" charset="0"/>
              </a:rPr>
              <a:t> </a:t>
            </a:r>
            <a:r>
              <a:rPr lang="es-ES" sz="1400" b="1" i="1" dirty="0">
                <a:effectLst/>
                <a:latin typeface="Arial" panose="020B0604020202020204" pitchFamily="34" charset="0"/>
                <a:ea typeface="Arial" panose="020B0604020202020204" pitchFamily="34" charset="0"/>
                <a:cs typeface="Arial" panose="020B0604020202020204" pitchFamily="34" charset="0"/>
              </a:rPr>
              <a:t>Cronograma</a:t>
            </a:r>
            <a:r>
              <a:rPr lang="es-ES" sz="1400" i="1" dirty="0">
                <a:effectLst/>
                <a:latin typeface="Arial" panose="020B0604020202020204" pitchFamily="34" charset="0"/>
                <a:ea typeface="Arial" panose="020B0604020202020204" pitchFamily="34" charset="0"/>
                <a:cs typeface="Arial" panose="020B0604020202020204" pitchFamily="34" charset="0"/>
              </a:rPr>
              <a:t>. </a:t>
            </a:r>
            <a:r>
              <a:rPr lang="es-ES" sz="1400" i="1" spc="13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Los</a:t>
            </a:r>
            <a:r>
              <a:rPr lang="es-ES" sz="1400" spc="12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responsables</a:t>
            </a:r>
            <a:r>
              <a:rPr lang="es-ES" sz="1400" spc="11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del proceso de gestión de la</a:t>
            </a:r>
            <a:r>
              <a:rPr lang="es-ES" sz="1400" spc="14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cobert</a:t>
            </a:r>
            <a:r>
              <a:rPr lang="es-ES" sz="1400" spc="-20" dirty="0">
                <a:effectLst/>
                <a:latin typeface="Arial" panose="020B0604020202020204" pitchFamily="34" charset="0"/>
                <a:ea typeface="Arial" panose="020B0604020202020204" pitchFamily="34" charset="0"/>
                <a:cs typeface="Arial" panose="020B0604020202020204" pitchFamily="34" charset="0"/>
              </a:rPr>
              <a:t>u</a:t>
            </a:r>
            <a:r>
              <a:rPr lang="es-ES" sz="1400" spc="30" dirty="0">
                <a:effectLst/>
                <a:latin typeface="Arial" panose="020B0604020202020204" pitchFamily="34" charset="0"/>
                <a:ea typeface="Arial" panose="020B0604020202020204" pitchFamily="34" charset="0"/>
                <a:cs typeface="Arial" panose="020B0604020202020204" pitchFamily="34" charset="0"/>
              </a:rPr>
              <a:t>r</a:t>
            </a:r>
            <a:r>
              <a:rPr lang="es-ES" sz="1400" dirty="0">
                <a:effectLst/>
                <a:latin typeface="Arial" panose="020B0604020202020204" pitchFamily="34" charset="0"/>
                <a:ea typeface="Arial" panose="020B0604020202020204" pitchFamily="34" charset="0"/>
                <a:cs typeface="Arial" panose="020B0604020202020204" pitchFamily="34" charset="0"/>
              </a:rPr>
              <a:t>a educativ</a:t>
            </a:r>
            <a:r>
              <a:rPr lang="es-ES" sz="1400" spc="15" dirty="0">
                <a:effectLst/>
                <a:latin typeface="Arial" panose="020B0604020202020204" pitchFamily="34" charset="0"/>
                <a:ea typeface="Arial" panose="020B0604020202020204" pitchFamily="34" charset="0"/>
                <a:cs typeface="Arial" panose="020B0604020202020204" pitchFamily="34" charset="0"/>
              </a:rPr>
              <a:t>a del año escolar 2023</a:t>
            </a:r>
            <a:r>
              <a:rPr lang="es-ES" sz="1400" dirty="0">
                <a:effectLst/>
                <a:latin typeface="Arial" panose="020B0604020202020204" pitchFamily="34" charset="0"/>
                <a:ea typeface="Arial" panose="020B0604020202020204" pitchFamily="34" charset="0"/>
                <a:cs typeface="Arial" panose="020B0604020202020204" pitchFamily="34" charset="0"/>
              </a:rPr>
              <a:t>,</a:t>
            </a:r>
            <a:r>
              <a:rPr lang="es-ES" sz="1400" spc="5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según</a:t>
            </a:r>
            <a:r>
              <a:rPr lang="es-ES" sz="1400" spc="9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su competenci</a:t>
            </a:r>
            <a:r>
              <a:rPr lang="es-ES" sz="1400" spc="-5" dirty="0">
                <a:effectLst/>
                <a:latin typeface="Arial" panose="020B0604020202020204" pitchFamily="34" charset="0"/>
                <a:ea typeface="Arial" panose="020B0604020202020204" pitchFamily="34" charset="0"/>
                <a:cs typeface="Arial" panose="020B0604020202020204" pitchFamily="34" charset="0"/>
              </a:rPr>
              <a:t>a</a:t>
            </a:r>
            <a:r>
              <a:rPr lang="es-ES" sz="1400" dirty="0">
                <a:effectLst/>
                <a:latin typeface="Arial" panose="020B0604020202020204" pitchFamily="34" charset="0"/>
                <a:ea typeface="Arial" panose="020B0604020202020204" pitchFamily="34" charset="0"/>
                <a:cs typeface="Arial" panose="020B0604020202020204" pitchFamily="34" charset="0"/>
              </a:rPr>
              <a:t>,</a:t>
            </a:r>
            <a:r>
              <a:rPr lang="es-ES" sz="1400" spc="5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deberán</a:t>
            </a:r>
            <a:r>
              <a:rPr lang="es-ES" sz="1400" spc="3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cumplir</a:t>
            </a:r>
            <a:r>
              <a:rPr lang="es-ES" sz="1400" spc="9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con</a:t>
            </a:r>
            <a:r>
              <a:rPr lang="es-ES" sz="1400" spc="8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el</a:t>
            </a:r>
            <a:r>
              <a:rPr lang="es-ES" sz="1400" spc="5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siguiente cronograma</a:t>
            </a:r>
            <a:r>
              <a:rPr lang="es-ES" sz="1400" spc="8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a:t>
            </a:r>
            <a:r>
              <a:rPr lang="es-ES" sz="1400" spc="-1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actividades:</a:t>
            </a:r>
            <a:endParaRPr lang="es-CO" sz="1400" dirty="0">
              <a:effectLst/>
              <a:latin typeface="Arial" panose="020B0604020202020204" pitchFamily="34" charset="0"/>
              <a:ea typeface="Times New Roman" panose="02020603050405020304" pitchFamily="18" charset="0"/>
              <a:cs typeface="Arial" panose="020B0604020202020204" pitchFamily="34" charset="0"/>
            </a:endParaRPr>
          </a:p>
          <a:p>
            <a:endParaRPr lang="es-CO" sz="1200" b="1" dirty="0">
              <a:latin typeface="Arial" panose="020B0604020202020204" pitchFamily="34" charset="0"/>
              <a:cs typeface="Arial" panose="020B0604020202020204" pitchFamily="34" charset="0"/>
            </a:endParaRPr>
          </a:p>
          <a:p>
            <a:endParaRPr lang="es-CO" sz="1600" b="1" dirty="0"/>
          </a:p>
          <a:p>
            <a:endParaRPr lang="es-CO" sz="1600" b="1" dirty="0"/>
          </a:p>
          <a:p>
            <a:endParaRPr lang="es-CO" sz="1600" b="1" dirty="0"/>
          </a:p>
          <a:p>
            <a:endParaRPr lang="es-CO" sz="1600" b="1" dirty="0"/>
          </a:p>
          <a:p>
            <a:endParaRPr lang="es-CO" sz="1600" b="1" dirty="0"/>
          </a:p>
        </p:txBody>
      </p:sp>
      <p:graphicFrame>
        <p:nvGraphicFramePr>
          <p:cNvPr id="6" name="Tabla 5">
            <a:extLst>
              <a:ext uri="{FF2B5EF4-FFF2-40B4-BE49-F238E27FC236}">
                <a16:creationId xmlns:a16="http://schemas.microsoft.com/office/drawing/2014/main" id="{DEED65C3-3608-73FA-2352-9FAD16ED0D85}"/>
              </a:ext>
            </a:extLst>
          </p:cNvPr>
          <p:cNvGraphicFramePr>
            <a:graphicFrameLocks noGrp="1"/>
          </p:cNvGraphicFramePr>
          <p:nvPr>
            <p:extLst>
              <p:ext uri="{D42A27DB-BD31-4B8C-83A1-F6EECF244321}">
                <p14:modId xmlns:p14="http://schemas.microsoft.com/office/powerpoint/2010/main" val="4019371995"/>
              </p:ext>
            </p:extLst>
          </p:nvPr>
        </p:nvGraphicFramePr>
        <p:xfrm>
          <a:off x="3079632" y="2289207"/>
          <a:ext cx="6849371" cy="3752850"/>
        </p:xfrm>
        <a:graphic>
          <a:graphicData uri="http://schemas.openxmlformats.org/drawingml/2006/table">
            <a:tbl>
              <a:tblPr/>
              <a:tblGrid>
                <a:gridCol w="3591430">
                  <a:extLst>
                    <a:ext uri="{9D8B030D-6E8A-4147-A177-3AD203B41FA5}">
                      <a16:colId xmlns:a16="http://schemas.microsoft.com/office/drawing/2014/main" val="1241999575"/>
                    </a:ext>
                  </a:extLst>
                </a:gridCol>
                <a:gridCol w="1352283">
                  <a:extLst>
                    <a:ext uri="{9D8B030D-6E8A-4147-A177-3AD203B41FA5}">
                      <a16:colId xmlns:a16="http://schemas.microsoft.com/office/drawing/2014/main" val="3130923027"/>
                    </a:ext>
                  </a:extLst>
                </a:gridCol>
                <a:gridCol w="1905658">
                  <a:extLst>
                    <a:ext uri="{9D8B030D-6E8A-4147-A177-3AD203B41FA5}">
                      <a16:colId xmlns:a16="http://schemas.microsoft.com/office/drawing/2014/main" val="1392147144"/>
                    </a:ext>
                  </a:extLst>
                </a:gridCol>
              </a:tblGrid>
              <a:tr h="333375">
                <a:tc>
                  <a:txBody>
                    <a:bodyPr/>
                    <a:lstStyle/>
                    <a:p>
                      <a:pPr algn="ctr" fontAlgn="ctr"/>
                      <a:r>
                        <a:rPr lang="es-ES" sz="1000" b="1" i="0" u="none" strike="noStrike" dirty="0">
                          <a:solidFill>
                            <a:srgbClr val="000000"/>
                          </a:solidFill>
                          <a:effectLst/>
                          <a:latin typeface="Arial" panose="020B0604020202020204" pitchFamily="34" charset="0"/>
                          <a:ea typeface="Arial" panose="020B0604020202020204" pitchFamily="34" charset="0"/>
                        </a:rPr>
                        <a:t>ACTIVIDADES</a:t>
                      </a:r>
                      <a:endParaRPr lang="es-ES" sz="10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Arial" panose="020B0604020202020204" pitchFamily="34" charset="0"/>
                          <a:ea typeface="Arial" panose="020B0604020202020204" pitchFamily="34" charset="0"/>
                        </a:rPr>
                        <a:t>FECHAS DE INICIO</a:t>
                      </a:r>
                      <a:endParaRPr lang="es-ES" sz="1000" b="1"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a:solidFill>
                            <a:srgbClr val="000000"/>
                          </a:solidFill>
                          <a:effectLst/>
                          <a:latin typeface="Arial" panose="020B0604020202020204" pitchFamily="34" charset="0"/>
                        </a:rPr>
                        <a:t>FECHAS DE FINALIZACIÓN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056455"/>
                  </a:ext>
                </a:extLst>
              </a:tr>
              <a:tr h="32385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Expedición del acto administrativo del proceso de gestión de cobertura educativa.</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4 de abril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29 de abril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1969778"/>
                  </a:ext>
                </a:extLst>
              </a:tr>
              <a:tr h="32385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Reporte del acto administrativo del proceso   de gestión de cobertura.</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MX" sz="1000" b="0" i="0" u="none" strike="noStrike">
                          <a:solidFill>
                            <a:srgbClr val="000000"/>
                          </a:solidFill>
                          <a:effectLst/>
                          <a:latin typeface="Arial" panose="020B0604020202020204" pitchFamily="34" charset="0"/>
                        </a:rPr>
                        <a:t>10 de junio de 2022</a:t>
                      </a:r>
                    </a:p>
                  </a:txBody>
                  <a:tcPr marL="857250"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4196158006"/>
                  </a:ext>
                </a:extLst>
              </a:tr>
              <a:tr h="809625">
                <a:tc>
                  <a:txBody>
                    <a:bodyPr/>
                    <a:lstStyle/>
                    <a:p>
                      <a:pPr algn="l" fontAlgn="ctr"/>
                      <a:r>
                        <a:rPr lang="es-MX" sz="1000" b="0" i="0" u="none" strike="noStrike" dirty="0">
                          <a:solidFill>
                            <a:srgbClr val="000000"/>
                          </a:solidFill>
                          <a:effectLst/>
                          <a:latin typeface="Arial" panose="020B0604020202020204" pitchFamily="34" charset="0"/>
                        </a:rPr>
                        <a:t>Capacidad  institucional y Proyección de cupos.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9 de mayo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Rectores: Hasta el 29 de julio de 2022</a:t>
                      </a:r>
                      <a:br>
                        <a:rPr lang="es-MX" sz="1000" b="0" i="0" u="none" strike="noStrike">
                          <a:solidFill>
                            <a:srgbClr val="000000"/>
                          </a:solidFill>
                          <a:effectLst/>
                          <a:latin typeface="Arial" panose="020B0604020202020204" pitchFamily="34" charset="0"/>
                        </a:rPr>
                      </a:br>
                      <a:r>
                        <a:rPr lang="es-MX" sz="1000" b="0" i="0" u="none" strike="noStrike">
                          <a:solidFill>
                            <a:srgbClr val="000000"/>
                          </a:solidFill>
                          <a:effectLst/>
                          <a:latin typeface="Arial" panose="020B0604020202020204" pitchFamily="34" charset="0"/>
                        </a:rPr>
                        <a:t>Secretaría de Educación y Cultura:  30 de agosto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77660"/>
                  </a:ext>
                </a:extLst>
              </a:tr>
              <a:tr h="60960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Reporte de proyección de cupos</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Rectores: Hasta el 29 de julio de 2022</a:t>
                      </a:r>
                      <a:br>
                        <a:rPr lang="es-MX" sz="1000" b="0" i="0" u="none" strike="noStrike">
                          <a:solidFill>
                            <a:srgbClr val="000000"/>
                          </a:solidFill>
                          <a:effectLst/>
                          <a:latin typeface="Arial" panose="020B0604020202020204" pitchFamily="34" charset="0"/>
                          <a:ea typeface="Arial" panose="020B0604020202020204" pitchFamily="34" charset="0"/>
                        </a:rPr>
                      </a:br>
                      <a:r>
                        <a:rPr lang="es-MX" sz="1000" b="0" i="0" u="none" strike="noStrike">
                          <a:solidFill>
                            <a:srgbClr val="000000"/>
                          </a:solidFill>
                          <a:effectLst/>
                          <a:latin typeface="Arial" panose="020B0604020202020204" pitchFamily="34" charset="0"/>
                          <a:ea typeface="Arial" panose="020B0604020202020204" pitchFamily="34" charset="0"/>
                        </a:rPr>
                        <a:t>Secretaria de Educación y Cultura: Hasta 30 de agosto de 2022</a:t>
                      </a:r>
                      <a:endParaRPr lang="es-MX" sz="10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341948775"/>
                  </a:ext>
                </a:extLst>
              </a:tr>
              <a:tr h="64770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Solicitudes de cupos y traslados de estudiantes activos. Aplica para alumnos activos en cada establecimiento educativo estatal y para alumnos que solicitan traslado a otra institución.</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1 de septiembre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30 de septiembre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588977"/>
                  </a:ext>
                </a:extLst>
              </a:tr>
              <a:tr h="323850">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Inscripción de alumnos nuevos.</a:t>
                      </a:r>
                      <a:endParaRPr lang="es-ES"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1 de septiembre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a:solidFill>
                            <a:srgbClr val="000000"/>
                          </a:solidFill>
                          <a:effectLst/>
                          <a:latin typeface="Arial" panose="020B0604020202020204" pitchFamily="34" charset="0"/>
                        </a:rPr>
                        <a:t>30 de septiembre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782064"/>
                  </a:ext>
                </a:extLst>
              </a:tr>
              <a:tr h="19050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Reporte de inscripción de alumnos nuevos.</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MX" sz="1000" b="0" i="0" u="none" strike="noStrike">
                          <a:solidFill>
                            <a:srgbClr val="000000"/>
                          </a:solidFill>
                          <a:effectLst/>
                          <a:latin typeface="Arial" panose="020B0604020202020204" pitchFamily="34" charset="0"/>
                        </a:rPr>
                        <a:t>30 de septiembre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2788005619"/>
                  </a:ext>
                </a:extLst>
              </a:tr>
              <a:tr h="190500">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Reporte de solicitud de cupos</a:t>
                      </a:r>
                      <a:endParaRPr lang="es-ES"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es-MX" sz="1000" b="0" i="0" u="none" strike="noStrike" dirty="0">
                          <a:solidFill>
                            <a:srgbClr val="000000"/>
                          </a:solidFill>
                          <a:effectLst/>
                          <a:latin typeface="Arial" panose="020B0604020202020204" pitchFamily="34" charset="0"/>
                          <a:ea typeface="Arial" panose="020B0604020202020204" pitchFamily="34" charset="0"/>
                        </a:rPr>
                        <a:t>30 de septiembre de 2022 </a:t>
                      </a:r>
                      <a:endParaRPr lang="es-MX" sz="1000" b="0" i="0" u="none" strike="noStrike" dirty="0">
                        <a:solidFill>
                          <a:srgbClr val="000000"/>
                        </a:solidFill>
                        <a:effectLst/>
                        <a:latin typeface="Arial" panose="020B0604020202020204" pitchFamily="34" charset="0"/>
                      </a:endParaRP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414739305"/>
                  </a:ext>
                </a:extLst>
              </a:tr>
            </a:tbl>
          </a:graphicData>
        </a:graphic>
      </p:graphicFrame>
    </p:spTree>
    <p:extLst>
      <p:ext uri="{BB962C8B-B14F-4D97-AF65-F5344CB8AC3E}">
        <p14:creationId xmlns:p14="http://schemas.microsoft.com/office/powerpoint/2010/main" val="2008806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370384"/>
            <a:ext cx="9437297" cy="2857962"/>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200" b="1" dirty="0">
                <a:latin typeface="Arial" panose="020B0604020202020204" pitchFamily="34" charset="0"/>
                <a:cs typeface="Arial" panose="020B0604020202020204" pitchFamily="34" charset="0"/>
              </a:rPr>
              <a:t>Resolución No. 1987 del 25 de abril de 2022 </a:t>
            </a:r>
            <a:r>
              <a:rPr lang="es-ES" sz="12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b="1" dirty="0">
              <a:latin typeface="Arial" panose="020B0604020202020204" pitchFamily="34" charset="0"/>
              <a:ea typeface="Arial" panose="020B0604020202020204" pitchFamily="34" charset="0"/>
              <a:cs typeface="Arial" panose="020B0604020202020204" pitchFamily="34" charset="0"/>
            </a:endParaRPr>
          </a:p>
          <a:p>
            <a:pPr marL="198120" marR="52070" indent="-3175" algn="just">
              <a:lnSpc>
                <a:spcPct val="99000"/>
              </a:lnSpc>
              <a:spcAft>
                <a:spcPts val="0"/>
              </a:spcAft>
            </a:pPr>
            <a:r>
              <a:rPr lang="es-ES" sz="1400" b="1" dirty="0">
                <a:effectLst/>
                <a:latin typeface="Arial" panose="020B0604020202020204" pitchFamily="34" charset="0"/>
                <a:ea typeface="Arial" panose="020B0604020202020204" pitchFamily="34" charset="0"/>
                <a:cs typeface="Arial" panose="020B0604020202020204" pitchFamily="34" charset="0"/>
              </a:rPr>
              <a:t>Artículo 36</a:t>
            </a:r>
            <a:r>
              <a:rPr lang="es-ES" sz="1400" dirty="0">
                <a:effectLst/>
                <a:latin typeface="Arial" panose="020B0604020202020204" pitchFamily="34" charset="0"/>
                <a:ea typeface="Arial" panose="020B0604020202020204" pitchFamily="34" charset="0"/>
                <a:cs typeface="Arial" panose="020B0604020202020204" pitchFamily="34" charset="0"/>
              </a:rPr>
              <a:t>. </a:t>
            </a:r>
            <a:r>
              <a:rPr lang="es-ES" sz="1400" spc="185" dirty="0">
                <a:effectLst/>
                <a:latin typeface="Arial" panose="020B0604020202020204" pitchFamily="34" charset="0"/>
                <a:ea typeface="Arial" panose="020B0604020202020204" pitchFamily="34" charset="0"/>
                <a:cs typeface="Arial" panose="020B0604020202020204" pitchFamily="34" charset="0"/>
              </a:rPr>
              <a:t> </a:t>
            </a:r>
            <a:r>
              <a:rPr lang="es-ES" sz="1400" b="1" i="1" dirty="0">
                <a:effectLst/>
                <a:latin typeface="Arial" panose="020B0604020202020204" pitchFamily="34" charset="0"/>
                <a:ea typeface="Arial" panose="020B0604020202020204" pitchFamily="34" charset="0"/>
                <a:cs typeface="Arial" panose="020B0604020202020204" pitchFamily="34" charset="0"/>
              </a:rPr>
              <a:t>Cronograma</a:t>
            </a:r>
            <a:r>
              <a:rPr lang="es-ES" sz="1400" i="1" dirty="0">
                <a:effectLst/>
                <a:latin typeface="Arial" panose="020B0604020202020204" pitchFamily="34" charset="0"/>
                <a:ea typeface="Arial" panose="020B0604020202020204" pitchFamily="34" charset="0"/>
                <a:cs typeface="Arial" panose="020B0604020202020204" pitchFamily="34" charset="0"/>
              </a:rPr>
              <a:t>. </a:t>
            </a:r>
            <a:r>
              <a:rPr lang="es-ES" sz="1400" i="1" spc="13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Los</a:t>
            </a:r>
            <a:r>
              <a:rPr lang="es-ES" sz="1400" spc="12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responsables</a:t>
            </a:r>
            <a:r>
              <a:rPr lang="es-ES" sz="1400" spc="11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del proceso de gestión de la</a:t>
            </a:r>
            <a:r>
              <a:rPr lang="es-ES" sz="1400" spc="14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cobert</a:t>
            </a:r>
            <a:r>
              <a:rPr lang="es-ES" sz="1400" spc="-20" dirty="0">
                <a:effectLst/>
                <a:latin typeface="Arial" panose="020B0604020202020204" pitchFamily="34" charset="0"/>
                <a:ea typeface="Arial" panose="020B0604020202020204" pitchFamily="34" charset="0"/>
                <a:cs typeface="Arial" panose="020B0604020202020204" pitchFamily="34" charset="0"/>
              </a:rPr>
              <a:t>u</a:t>
            </a:r>
            <a:r>
              <a:rPr lang="es-ES" sz="1400" spc="30" dirty="0">
                <a:effectLst/>
                <a:latin typeface="Arial" panose="020B0604020202020204" pitchFamily="34" charset="0"/>
                <a:ea typeface="Arial" panose="020B0604020202020204" pitchFamily="34" charset="0"/>
                <a:cs typeface="Arial" panose="020B0604020202020204" pitchFamily="34" charset="0"/>
              </a:rPr>
              <a:t>r</a:t>
            </a:r>
            <a:r>
              <a:rPr lang="es-ES" sz="1400" dirty="0">
                <a:effectLst/>
                <a:latin typeface="Arial" panose="020B0604020202020204" pitchFamily="34" charset="0"/>
                <a:ea typeface="Arial" panose="020B0604020202020204" pitchFamily="34" charset="0"/>
                <a:cs typeface="Arial" panose="020B0604020202020204" pitchFamily="34" charset="0"/>
              </a:rPr>
              <a:t>a educativ</a:t>
            </a:r>
            <a:r>
              <a:rPr lang="es-ES" sz="1400" spc="15" dirty="0">
                <a:effectLst/>
                <a:latin typeface="Arial" panose="020B0604020202020204" pitchFamily="34" charset="0"/>
                <a:ea typeface="Arial" panose="020B0604020202020204" pitchFamily="34" charset="0"/>
                <a:cs typeface="Arial" panose="020B0604020202020204" pitchFamily="34" charset="0"/>
              </a:rPr>
              <a:t>a del año escolar 2023</a:t>
            </a:r>
            <a:r>
              <a:rPr lang="es-ES" sz="1400" dirty="0">
                <a:effectLst/>
                <a:latin typeface="Arial" panose="020B0604020202020204" pitchFamily="34" charset="0"/>
                <a:ea typeface="Arial" panose="020B0604020202020204" pitchFamily="34" charset="0"/>
                <a:cs typeface="Arial" panose="020B0604020202020204" pitchFamily="34" charset="0"/>
              </a:rPr>
              <a:t>,</a:t>
            </a:r>
            <a:r>
              <a:rPr lang="es-ES" sz="1400" spc="5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según</a:t>
            </a:r>
            <a:r>
              <a:rPr lang="es-ES" sz="1400" spc="9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su competenci</a:t>
            </a:r>
            <a:r>
              <a:rPr lang="es-ES" sz="1400" spc="-5" dirty="0">
                <a:effectLst/>
                <a:latin typeface="Arial" panose="020B0604020202020204" pitchFamily="34" charset="0"/>
                <a:ea typeface="Arial" panose="020B0604020202020204" pitchFamily="34" charset="0"/>
                <a:cs typeface="Arial" panose="020B0604020202020204" pitchFamily="34" charset="0"/>
              </a:rPr>
              <a:t>a</a:t>
            </a:r>
            <a:r>
              <a:rPr lang="es-ES" sz="1400" dirty="0">
                <a:effectLst/>
                <a:latin typeface="Arial" panose="020B0604020202020204" pitchFamily="34" charset="0"/>
                <a:ea typeface="Arial" panose="020B0604020202020204" pitchFamily="34" charset="0"/>
                <a:cs typeface="Arial" panose="020B0604020202020204" pitchFamily="34" charset="0"/>
              </a:rPr>
              <a:t>,</a:t>
            </a:r>
            <a:r>
              <a:rPr lang="es-ES" sz="1400" spc="5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deberán</a:t>
            </a:r>
            <a:r>
              <a:rPr lang="es-ES" sz="1400" spc="3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cumplir</a:t>
            </a:r>
            <a:r>
              <a:rPr lang="es-ES" sz="1400" spc="9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con</a:t>
            </a:r>
            <a:r>
              <a:rPr lang="es-ES" sz="1400" spc="8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el</a:t>
            </a:r>
            <a:r>
              <a:rPr lang="es-ES" sz="1400" spc="5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siguiente cronograma</a:t>
            </a:r>
            <a:r>
              <a:rPr lang="es-ES" sz="1400" spc="80"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de</a:t>
            </a:r>
            <a:r>
              <a:rPr lang="es-ES" sz="1400" spc="-15" dirty="0">
                <a:effectLst/>
                <a:latin typeface="Arial" panose="020B0604020202020204" pitchFamily="34" charset="0"/>
                <a:ea typeface="Arial" panose="020B0604020202020204" pitchFamily="34" charset="0"/>
                <a:cs typeface="Arial" panose="020B0604020202020204" pitchFamily="34" charset="0"/>
              </a:rPr>
              <a:t> </a:t>
            </a:r>
            <a:r>
              <a:rPr lang="es-ES" sz="1400" dirty="0">
                <a:effectLst/>
                <a:latin typeface="Arial" panose="020B0604020202020204" pitchFamily="34" charset="0"/>
                <a:ea typeface="Arial" panose="020B0604020202020204" pitchFamily="34" charset="0"/>
                <a:cs typeface="Arial" panose="020B0604020202020204" pitchFamily="34" charset="0"/>
              </a:rPr>
              <a:t>actividades:</a:t>
            </a:r>
            <a:endParaRPr lang="es-CO" sz="1400" dirty="0">
              <a:effectLst/>
              <a:latin typeface="Arial" panose="020B0604020202020204" pitchFamily="34" charset="0"/>
              <a:ea typeface="Times New Roman" panose="02020603050405020304" pitchFamily="18" charset="0"/>
              <a:cs typeface="Arial" panose="020B0604020202020204" pitchFamily="34" charset="0"/>
            </a:endParaRPr>
          </a:p>
          <a:p>
            <a:endParaRPr lang="es-CO" sz="1200" b="1" dirty="0">
              <a:latin typeface="Arial" panose="020B0604020202020204" pitchFamily="34" charset="0"/>
              <a:cs typeface="Arial" panose="020B0604020202020204" pitchFamily="34" charset="0"/>
            </a:endParaRPr>
          </a:p>
          <a:p>
            <a:endParaRPr lang="es-CO" sz="1600" b="1" dirty="0"/>
          </a:p>
          <a:p>
            <a:endParaRPr lang="es-CO" sz="1600" b="1" dirty="0"/>
          </a:p>
          <a:p>
            <a:endParaRPr lang="es-CO" sz="1600" b="1" dirty="0"/>
          </a:p>
          <a:p>
            <a:endParaRPr lang="es-CO" sz="1600" b="1" dirty="0"/>
          </a:p>
          <a:p>
            <a:endParaRPr lang="es-CO" sz="1600" b="1" dirty="0"/>
          </a:p>
        </p:txBody>
      </p:sp>
      <p:graphicFrame>
        <p:nvGraphicFramePr>
          <p:cNvPr id="8" name="Tabla 7">
            <a:extLst>
              <a:ext uri="{FF2B5EF4-FFF2-40B4-BE49-F238E27FC236}">
                <a16:creationId xmlns:a16="http://schemas.microsoft.com/office/drawing/2014/main" id="{41EEFF19-715E-3E53-A010-ACDAC3788626}"/>
              </a:ext>
            </a:extLst>
          </p:cNvPr>
          <p:cNvGraphicFramePr>
            <a:graphicFrameLocks noGrp="1"/>
          </p:cNvGraphicFramePr>
          <p:nvPr>
            <p:extLst>
              <p:ext uri="{D42A27DB-BD31-4B8C-83A1-F6EECF244321}">
                <p14:modId xmlns:p14="http://schemas.microsoft.com/office/powerpoint/2010/main" val="3259944524"/>
              </p:ext>
            </p:extLst>
          </p:nvPr>
        </p:nvGraphicFramePr>
        <p:xfrm>
          <a:off x="3130550" y="2158206"/>
          <a:ext cx="6858839" cy="3686175"/>
        </p:xfrm>
        <a:graphic>
          <a:graphicData uri="http://schemas.openxmlformats.org/drawingml/2006/table">
            <a:tbl>
              <a:tblPr/>
              <a:tblGrid>
                <a:gridCol w="3641186">
                  <a:extLst>
                    <a:ext uri="{9D8B030D-6E8A-4147-A177-3AD203B41FA5}">
                      <a16:colId xmlns:a16="http://schemas.microsoft.com/office/drawing/2014/main" val="945716783"/>
                    </a:ext>
                  </a:extLst>
                </a:gridCol>
                <a:gridCol w="1526875">
                  <a:extLst>
                    <a:ext uri="{9D8B030D-6E8A-4147-A177-3AD203B41FA5}">
                      <a16:colId xmlns:a16="http://schemas.microsoft.com/office/drawing/2014/main" val="1367516094"/>
                    </a:ext>
                  </a:extLst>
                </a:gridCol>
                <a:gridCol w="1690778">
                  <a:extLst>
                    <a:ext uri="{9D8B030D-6E8A-4147-A177-3AD203B41FA5}">
                      <a16:colId xmlns:a16="http://schemas.microsoft.com/office/drawing/2014/main" val="1136060481"/>
                    </a:ext>
                  </a:extLst>
                </a:gridCol>
              </a:tblGrid>
              <a:tr h="333375">
                <a:tc>
                  <a:txBody>
                    <a:bodyPr/>
                    <a:lstStyle/>
                    <a:p>
                      <a:pPr algn="ctr" fontAlgn="ctr"/>
                      <a:r>
                        <a:rPr lang="es-ES" sz="1000" b="1" i="0" u="none" strike="noStrike">
                          <a:solidFill>
                            <a:srgbClr val="000000"/>
                          </a:solidFill>
                          <a:effectLst/>
                          <a:latin typeface="Arial" panose="020B0604020202020204" pitchFamily="34" charset="0"/>
                          <a:ea typeface="Arial" panose="020B0604020202020204" pitchFamily="34" charset="0"/>
                        </a:rPr>
                        <a:t>ACTIVIDADES</a:t>
                      </a:r>
                      <a:endParaRPr lang="es-ES" sz="1000" b="1"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effectLst/>
                          <a:latin typeface="Arial" panose="020B0604020202020204" pitchFamily="34" charset="0"/>
                          <a:ea typeface="Arial" panose="020B0604020202020204" pitchFamily="34" charset="0"/>
                        </a:rPr>
                        <a:t>FECHAS DE INICIO</a:t>
                      </a:r>
                      <a:endParaRPr lang="es-ES" sz="1000" b="1"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1" i="0" u="none" strike="noStrike">
                          <a:solidFill>
                            <a:srgbClr val="000000"/>
                          </a:solidFill>
                          <a:effectLst/>
                          <a:latin typeface="Arial" panose="020B0604020202020204" pitchFamily="34" charset="0"/>
                        </a:rPr>
                        <a:t>FECHAS DE FINALIZACIÓN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08088"/>
                  </a:ext>
                </a:extLst>
              </a:tr>
              <a:tr h="323850">
                <a:tc>
                  <a:txBody>
                    <a:bodyPr/>
                    <a:lstStyle/>
                    <a:p>
                      <a:pPr algn="l" fontAlgn="ctr"/>
                      <a:r>
                        <a:rPr lang="es-MX" sz="1000" b="0" i="0" u="none" strike="noStrike">
                          <a:solidFill>
                            <a:srgbClr val="000000"/>
                          </a:solidFill>
                          <a:effectLst/>
                          <a:latin typeface="Arial" panose="020B0604020202020204" pitchFamily="34" charset="0"/>
                        </a:rPr>
                        <a:t>Promoción   y aprobación   de traslados de estudiantes.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15 de noviembre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a:solidFill>
                            <a:srgbClr val="000000"/>
                          </a:solidFill>
                          <a:effectLst/>
                          <a:latin typeface="Arial" panose="020B0604020202020204" pitchFamily="34" charset="0"/>
                        </a:rPr>
                        <a:t>30 de noviembre de 2022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5292908"/>
                  </a:ext>
                </a:extLst>
              </a:tr>
              <a:tr h="323850">
                <a:tc>
                  <a:txBody>
                    <a:bodyPr/>
                    <a:lstStyle/>
                    <a:p>
                      <a:pPr algn="l" fontAlgn="ctr"/>
                      <a:r>
                        <a:rPr lang="es-ES" sz="1000" b="0" i="0" u="none" strike="noStrike" dirty="0">
                          <a:solidFill>
                            <a:srgbClr val="000000"/>
                          </a:solidFill>
                          <a:effectLst/>
                          <a:latin typeface="Arial" panose="020B0604020202020204" pitchFamily="34" charset="0"/>
                          <a:ea typeface="Arial" panose="020B0604020202020204" pitchFamily="34" charset="0"/>
                        </a:rPr>
                        <a:t>Reprobación de estudiantes.</a:t>
                      </a:r>
                      <a:endParaRPr lang="es-ES" sz="1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15 de noviembre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2 de diciembre de 2022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550714"/>
                  </a:ext>
                </a:extLst>
              </a:tr>
              <a:tr h="32385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Caracterización de la población en riesgo de deserción</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Marzo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30 de noviembre de 2022</a:t>
                      </a:r>
                      <a:endParaRPr lang="es-ES" sz="10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664840"/>
                  </a:ext>
                </a:extLst>
              </a:tr>
              <a:tr h="323850">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Renovación matrícula alumnos activos.</a:t>
                      </a:r>
                      <a:endParaRPr lang="es-ES"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15 de noviembre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000" b="0" i="0" u="none" strike="noStrike" spc="40">
                          <a:solidFill>
                            <a:srgbClr val="000000"/>
                          </a:solidFill>
                          <a:effectLst/>
                          <a:latin typeface="Arial" panose="020B0604020202020204" pitchFamily="34" charset="0"/>
                        </a:rPr>
                        <a:t>30 de enero de 2023</a:t>
                      </a:r>
                      <a:endParaRPr lang="es-MX" sz="10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256693"/>
                  </a:ext>
                </a:extLst>
              </a:tr>
              <a:tr h="323850">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Matrícula de alumnos nuevos.</a:t>
                      </a:r>
                      <a:endParaRPr lang="es-ES"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15 de noviembre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000" b="0" i="0" u="none" strike="noStrike" spc="40" dirty="0">
                          <a:solidFill>
                            <a:srgbClr val="000000"/>
                          </a:solidFill>
                          <a:effectLst/>
                          <a:latin typeface="Arial" panose="020B0604020202020204" pitchFamily="34" charset="0"/>
                        </a:rPr>
                        <a:t>30 de enero de 2023</a:t>
                      </a:r>
                      <a:endParaRPr lang="es-MX" sz="10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5565546"/>
                  </a:ext>
                </a:extLst>
              </a:tr>
              <a:tr h="190500">
                <a:tc>
                  <a:txBody>
                    <a:bodyPr/>
                    <a:lstStyle/>
                    <a:p>
                      <a:pPr algn="l" fontAlgn="ctr"/>
                      <a:r>
                        <a:rPr lang="es-ES" sz="1000" b="0" i="0" u="none" strike="noStrike">
                          <a:solidFill>
                            <a:srgbClr val="000000"/>
                          </a:solidFill>
                          <a:effectLst/>
                          <a:latin typeface="Arial" panose="020B0604020202020204" pitchFamily="34" charset="0"/>
                          <a:ea typeface="Arial" panose="020B0604020202020204" pitchFamily="34" charset="0"/>
                        </a:rPr>
                        <a:t>Novedades de  retiro de estudiantes.</a:t>
                      </a:r>
                      <a:endParaRPr lang="es-ES"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ES" sz="1000" b="0" i="0" u="none" strike="noStrike">
                          <a:solidFill>
                            <a:srgbClr val="000000"/>
                          </a:solidFill>
                          <a:effectLst/>
                          <a:latin typeface="Arial" panose="020B0604020202020204" pitchFamily="34" charset="0"/>
                        </a:rPr>
                        <a:t>                     Permanentemente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ES" sz="10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3069401"/>
                  </a:ext>
                </a:extLst>
              </a:tr>
              <a:tr h="723900">
                <a:tc>
                  <a:txBody>
                    <a:bodyPr/>
                    <a:lstStyle/>
                    <a:p>
                      <a:pPr algn="l" fontAlgn="ctr"/>
                      <a:r>
                        <a:rPr lang="es-MX" sz="1000" b="0" i="0" u="none" strike="noStrike" dirty="0">
                          <a:solidFill>
                            <a:srgbClr val="000000"/>
                          </a:solidFill>
                          <a:effectLst/>
                          <a:latin typeface="Arial" panose="020B0604020202020204" pitchFamily="34" charset="0"/>
                          <a:ea typeface="Arial" panose="020B0604020202020204" pitchFamily="34" charset="0"/>
                        </a:rPr>
                        <a:t>Auditorías a las Instituciones Educativas</a:t>
                      </a:r>
                      <a:endParaRPr lang="es-MX" sz="1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MX" sz="1000" b="0" i="0" u="none" strike="noStrike" dirty="0">
                          <a:solidFill>
                            <a:srgbClr val="000000"/>
                          </a:solidFill>
                          <a:effectLst/>
                          <a:latin typeface="Arial" panose="020B0604020202020204" pitchFamily="34" charset="0"/>
                          <a:ea typeface="Arial" panose="020B0604020202020204" pitchFamily="34" charset="0"/>
                        </a:rPr>
                        <a:t>La Secretaría de Educación y Cultura define las fechas de las auditorías que adelantará para el proceso de gestión de cobertura en el Plan de Auditoria </a:t>
                      </a:r>
                      <a:endParaRPr lang="es-MX" sz="10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es-MX" sz="1000" b="0" i="0" u="none" strike="noStrike">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237299"/>
                  </a:ext>
                </a:extLst>
              </a:tr>
              <a:tr h="323850">
                <a:tc>
                  <a:txBody>
                    <a:bodyPr/>
                    <a:lstStyle/>
                    <a:p>
                      <a:pPr algn="l" fontAlgn="ctr"/>
                      <a:r>
                        <a:rPr lang="es-MX" sz="1000" b="0" i="0" u="none" strike="noStrike">
                          <a:solidFill>
                            <a:srgbClr val="000000"/>
                          </a:solidFill>
                          <a:effectLst/>
                          <a:latin typeface="Arial" panose="020B0604020202020204" pitchFamily="34" charset="0"/>
                          <a:ea typeface="Arial" panose="020B0604020202020204" pitchFamily="34" charset="0"/>
                        </a:rPr>
                        <a:t>Reporte de información de matrícula en el SIMAT.</a:t>
                      </a:r>
                      <a:endParaRPr lang="es-MX" sz="100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effectLst/>
                          <a:latin typeface="Arial" panose="020B0604020202020204" pitchFamily="34" charset="0"/>
                        </a:rPr>
                        <a:t>1 de diciembre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000" b="0" i="0" u="none" strike="noStrike" dirty="0">
                          <a:solidFill>
                            <a:srgbClr val="000000"/>
                          </a:solidFill>
                          <a:effectLst/>
                          <a:latin typeface="Arial" panose="020B0604020202020204" pitchFamily="34" charset="0"/>
                        </a:rPr>
                        <a:t>28 de febrero de 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530320"/>
                  </a:ext>
                </a:extLst>
              </a:tr>
              <a:tr h="495300">
                <a:tc>
                  <a:txBody>
                    <a:bodyPr/>
                    <a:lstStyle/>
                    <a:p>
                      <a:pPr algn="l" fontAlgn="ctr"/>
                      <a:r>
                        <a:rPr lang="es-MX" sz="1000" b="0" i="0" u="none" strike="noStrike" dirty="0">
                          <a:solidFill>
                            <a:srgbClr val="000000"/>
                          </a:solidFill>
                          <a:effectLst/>
                          <a:latin typeface="Arial" panose="020B0604020202020204" pitchFamily="34" charset="0"/>
                          <a:ea typeface="Arial" panose="020B0604020202020204" pitchFamily="34" charset="0"/>
                        </a:rPr>
                        <a:t>Reporte de información de infraestructura física (construcciones y/o adecuaciones en edificaciones) en el sistema que disponga el MEN.</a:t>
                      </a:r>
                      <a:endParaRPr lang="es-MX" sz="10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es-ES" sz="1000" b="0" i="0" u="none" strike="noStrike" dirty="0">
                          <a:solidFill>
                            <a:srgbClr val="000000"/>
                          </a:solidFill>
                          <a:effectLst/>
                          <a:latin typeface="Arial" panose="020B0604020202020204" pitchFamily="34" charset="0"/>
                          <a:ea typeface="Arial" panose="020B0604020202020204" pitchFamily="34" charset="0"/>
                        </a:rPr>
                        <a:t>Permanentemente</a:t>
                      </a:r>
                      <a:endParaRPr lang="es-ES" sz="10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es-ES" sz="10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5326231"/>
                  </a:ext>
                </a:extLst>
              </a:tr>
            </a:tbl>
          </a:graphicData>
        </a:graphic>
      </p:graphicFrame>
    </p:spTree>
    <p:extLst>
      <p:ext uri="{BB962C8B-B14F-4D97-AF65-F5344CB8AC3E}">
        <p14:creationId xmlns:p14="http://schemas.microsoft.com/office/powerpoint/2010/main" val="3482133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80668" cy="6907876"/>
          </a:xfrm>
          <a:prstGeom prst="rect">
            <a:avLst/>
          </a:prstGeom>
        </p:spPr>
      </p:pic>
      <p:sp>
        <p:nvSpPr>
          <p:cNvPr id="5" name="CuadroTexto 4">
            <a:extLst>
              <a:ext uri="{FF2B5EF4-FFF2-40B4-BE49-F238E27FC236}">
                <a16:creationId xmlns:a16="http://schemas.microsoft.com/office/drawing/2014/main" id="{620249F3-BCE9-6F4F-BA1E-4A51F2966FF1}"/>
              </a:ext>
            </a:extLst>
          </p:cNvPr>
          <p:cNvSpPr txBox="1"/>
          <p:nvPr/>
        </p:nvSpPr>
        <p:spPr>
          <a:xfrm>
            <a:off x="2037037" y="1122363"/>
            <a:ext cx="9437297" cy="3039294"/>
          </a:xfrm>
          <a:prstGeom prst="rect">
            <a:avLst/>
          </a:prstGeom>
          <a:noFill/>
        </p:spPr>
        <p:txBody>
          <a:bodyPr wrap="square" rtlCol="0">
            <a:spAutoFit/>
          </a:bodyPr>
          <a:lstStyle/>
          <a:p>
            <a:endParaRPr lang="es-MX" dirty="0">
              <a:latin typeface="Arial" panose="020B0604020202020204" pitchFamily="34" charset="0"/>
              <a:cs typeface="Arial" panose="020B0604020202020204" pitchFamily="34" charset="0"/>
            </a:endParaRPr>
          </a:p>
          <a:p>
            <a:r>
              <a:rPr lang="es-MX" sz="1200" b="1" dirty="0">
                <a:latin typeface="Arial" panose="020B0604020202020204" pitchFamily="34" charset="0"/>
                <a:cs typeface="Arial" panose="020B0604020202020204" pitchFamily="34" charset="0"/>
              </a:rPr>
              <a:t>Resolución No. 1987 del 25 de abril de 2022 </a:t>
            </a:r>
            <a:r>
              <a:rPr lang="es-ES" sz="1200" b="1" dirty="0">
                <a:effectLst/>
                <a:latin typeface="Arial" panose="020B0604020202020204" pitchFamily="34" charset="0"/>
                <a:ea typeface="Times New Roman" panose="02020603050405020304" pitchFamily="18" charset="0"/>
                <a:cs typeface="Arial" panose="020B0604020202020204" pitchFamily="34" charset="0"/>
              </a:rPr>
              <a:t>“Por medio de la cual se establece el proceso de Gestión de la Cobertura Educativa en la Entidad Territorial Tolima para la vigencia 2023”</a:t>
            </a:r>
          </a:p>
          <a:p>
            <a:endParaRPr lang="es-ES" sz="1600" b="1" dirty="0">
              <a:latin typeface="Arial" panose="020B0604020202020204" pitchFamily="34" charset="0"/>
              <a:ea typeface="Arial" panose="020B0604020202020204" pitchFamily="34" charset="0"/>
              <a:cs typeface="Arial" panose="020B0604020202020204" pitchFamily="34" charset="0"/>
            </a:endParaRPr>
          </a:p>
          <a:p>
            <a:endParaRPr lang="es-ES" b="1" dirty="0">
              <a:latin typeface="Arial" panose="020B0604020202020204" pitchFamily="34" charset="0"/>
              <a:ea typeface="Arial" panose="020B0604020202020204" pitchFamily="34" charset="0"/>
              <a:cs typeface="Arial" panose="020B0604020202020204" pitchFamily="34" charset="0"/>
            </a:endParaRPr>
          </a:p>
          <a:p>
            <a:r>
              <a:rPr lang="es-ES" sz="1400" b="1" dirty="0">
                <a:effectLst/>
                <a:latin typeface="Arial" panose="020B0604020202020204" pitchFamily="34" charset="0"/>
                <a:ea typeface="Arial" panose="020B0604020202020204" pitchFamily="34" charset="0"/>
              </a:rPr>
              <a:t>CAPÍTULO</a:t>
            </a:r>
            <a:r>
              <a:rPr lang="es-ES" sz="1400" b="1" spc="250" dirty="0">
                <a:effectLst/>
                <a:latin typeface="Arial" panose="020B0604020202020204" pitchFamily="34" charset="0"/>
                <a:ea typeface="Arial" panose="020B0604020202020204" pitchFamily="34" charset="0"/>
              </a:rPr>
              <a:t> </a:t>
            </a:r>
            <a:r>
              <a:rPr lang="es-ES" sz="1400" b="1" dirty="0">
                <a:effectLst/>
                <a:latin typeface="Arial" panose="020B0604020202020204" pitchFamily="34" charset="0"/>
                <a:ea typeface="Arial" panose="020B0604020202020204" pitchFamily="34" charset="0"/>
              </a:rPr>
              <a:t>VI.  REPORTE</a:t>
            </a:r>
            <a:r>
              <a:rPr lang="es-ES" sz="1400" b="1" spc="220" dirty="0">
                <a:effectLst/>
                <a:latin typeface="Arial" panose="020B0604020202020204" pitchFamily="34" charset="0"/>
                <a:ea typeface="Arial" panose="020B0604020202020204" pitchFamily="34" charset="0"/>
              </a:rPr>
              <a:t> </a:t>
            </a:r>
            <a:r>
              <a:rPr lang="es-ES" sz="1400" b="1" dirty="0">
                <a:effectLst/>
                <a:latin typeface="Arial" panose="020B0604020202020204" pitchFamily="34" charset="0"/>
                <a:ea typeface="Arial" panose="020B0604020202020204" pitchFamily="34" charset="0"/>
              </a:rPr>
              <a:t>DE</a:t>
            </a:r>
            <a:r>
              <a:rPr lang="es-ES" sz="1400" b="1" spc="80" dirty="0">
                <a:effectLst/>
                <a:latin typeface="Arial" panose="020B0604020202020204" pitchFamily="34" charset="0"/>
                <a:ea typeface="Arial" panose="020B0604020202020204" pitchFamily="34" charset="0"/>
              </a:rPr>
              <a:t> </a:t>
            </a:r>
            <a:r>
              <a:rPr lang="es-ES" sz="1400" b="1" spc="15" dirty="0">
                <a:effectLst/>
                <a:latin typeface="Arial" panose="020B0604020202020204" pitchFamily="34" charset="0"/>
                <a:ea typeface="Arial" panose="020B0604020202020204" pitchFamily="34" charset="0"/>
              </a:rPr>
              <a:t>M</a:t>
            </a:r>
            <a:r>
              <a:rPr lang="es-ES" sz="1400" b="1" dirty="0">
                <a:effectLst/>
                <a:latin typeface="Arial" panose="020B0604020202020204" pitchFamily="34" charset="0"/>
                <a:ea typeface="Arial" panose="020B0604020202020204" pitchFamily="34" charset="0"/>
              </a:rPr>
              <a:t>AT</a:t>
            </a:r>
            <a:r>
              <a:rPr lang="es-ES" sz="1400" b="1" spc="20" dirty="0">
                <a:effectLst/>
                <a:latin typeface="Arial" panose="020B0604020202020204" pitchFamily="34" charset="0"/>
                <a:ea typeface="Arial" panose="020B0604020202020204" pitchFamily="34" charset="0"/>
              </a:rPr>
              <a:t>R</a:t>
            </a:r>
            <a:r>
              <a:rPr lang="es-ES" sz="1400" b="1" dirty="0">
                <a:effectLst/>
                <a:latin typeface="Arial" panose="020B0604020202020204" pitchFamily="34" charset="0"/>
                <a:ea typeface="Arial" panose="020B0604020202020204" pitchFamily="34" charset="0"/>
              </a:rPr>
              <a:t>ÍCULA DE</a:t>
            </a:r>
            <a:r>
              <a:rPr lang="es-ES" sz="1400" b="1" spc="70" dirty="0">
                <a:effectLst/>
                <a:latin typeface="Arial" panose="020B0604020202020204" pitchFamily="34" charset="0"/>
                <a:ea typeface="Arial" panose="020B0604020202020204" pitchFamily="34" charset="0"/>
              </a:rPr>
              <a:t> </a:t>
            </a:r>
            <a:r>
              <a:rPr lang="es-ES" sz="1400" b="1" dirty="0">
                <a:effectLst/>
                <a:latin typeface="Arial" panose="020B0604020202020204" pitchFamily="34" charset="0"/>
                <a:ea typeface="Arial" panose="020B0604020202020204" pitchFamily="34" charset="0"/>
              </a:rPr>
              <a:t>LOS</a:t>
            </a:r>
            <a:r>
              <a:rPr lang="es-ES" sz="1400" b="1" spc="105" dirty="0">
                <a:effectLst/>
                <a:latin typeface="Arial" panose="020B0604020202020204" pitchFamily="34" charset="0"/>
                <a:ea typeface="Arial" panose="020B0604020202020204" pitchFamily="34" charset="0"/>
              </a:rPr>
              <a:t> </a:t>
            </a:r>
            <a:r>
              <a:rPr lang="es-ES" sz="1400" b="1" dirty="0">
                <a:effectLst/>
                <a:latin typeface="Arial" panose="020B0604020202020204" pitchFamily="34" charset="0"/>
                <a:ea typeface="Arial" panose="020B0604020202020204" pitchFamily="34" charset="0"/>
              </a:rPr>
              <a:t>ESTABLECIMIENTOS</a:t>
            </a:r>
            <a:r>
              <a:rPr lang="es-ES" sz="1400" b="1" spc="-25" dirty="0">
                <a:effectLst/>
                <a:latin typeface="Arial" panose="020B0604020202020204" pitchFamily="34" charset="0"/>
                <a:ea typeface="Arial" panose="020B0604020202020204" pitchFamily="34" charset="0"/>
              </a:rPr>
              <a:t> </a:t>
            </a:r>
            <a:r>
              <a:rPr lang="es-ES" sz="1400" b="1" dirty="0">
                <a:effectLst/>
                <a:latin typeface="Arial" panose="020B0604020202020204" pitchFamily="34" charset="0"/>
                <a:ea typeface="Arial" panose="020B0604020202020204" pitchFamily="34" charset="0"/>
              </a:rPr>
              <a:t>NO</a:t>
            </a:r>
            <a:r>
              <a:rPr lang="es-ES" sz="1400" b="1" spc="105" dirty="0">
                <a:effectLst/>
                <a:latin typeface="Arial" panose="020B0604020202020204" pitchFamily="34" charset="0"/>
                <a:ea typeface="Arial" panose="020B0604020202020204" pitchFamily="34" charset="0"/>
              </a:rPr>
              <a:t> O</a:t>
            </a:r>
            <a:r>
              <a:rPr lang="es-ES" sz="1400" b="1" dirty="0">
                <a:effectLst/>
                <a:latin typeface="Arial" panose="020B0604020202020204" pitchFamily="34" charset="0"/>
                <a:ea typeface="Arial" panose="020B0604020202020204" pitchFamily="34" charset="0"/>
              </a:rPr>
              <a:t>FIC</a:t>
            </a:r>
            <a:r>
              <a:rPr lang="es-ES" sz="1400" b="1" spc="30" dirty="0">
                <a:effectLst/>
                <a:latin typeface="Arial" panose="020B0604020202020204" pitchFamily="34" charset="0"/>
                <a:ea typeface="Arial" panose="020B0604020202020204" pitchFamily="34" charset="0"/>
              </a:rPr>
              <a:t>I</a:t>
            </a:r>
            <a:r>
              <a:rPr lang="es-ES" sz="1400" b="1" spc="20" dirty="0">
                <a:effectLst/>
                <a:latin typeface="Arial" panose="020B0604020202020204" pitchFamily="34" charset="0"/>
                <a:ea typeface="Arial" panose="020B0604020202020204" pitchFamily="34" charset="0"/>
              </a:rPr>
              <a:t>A</a:t>
            </a:r>
            <a:r>
              <a:rPr lang="es-ES" sz="1400" b="1" dirty="0">
                <a:effectLst/>
                <a:latin typeface="Arial" panose="020B0604020202020204" pitchFamily="34" charset="0"/>
                <a:ea typeface="Arial" panose="020B0604020202020204" pitchFamily="34" charset="0"/>
              </a:rPr>
              <a:t>L</a:t>
            </a:r>
            <a:r>
              <a:rPr lang="es-ES" sz="1400" b="1" spc="10" dirty="0">
                <a:effectLst/>
                <a:latin typeface="Arial" panose="020B0604020202020204" pitchFamily="34" charset="0"/>
                <a:ea typeface="Arial" panose="020B0604020202020204" pitchFamily="34" charset="0"/>
              </a:rPr>
              <a:t>E</a:t>
            </a:r>
            <a:r>
              <a:rPr lang="es-ES" sz="1400" b="1" dirty="0">
                <a:effectLst/>
                <a:latin typeface="Arial" panose="020B0604020202020204" pitchFamily="34" charset="0"/>
                <a:ea typeface="Arial" panose="020B0604020202020204" pitchFamily="34" charset="0"/>
              </a:rPr>
              <a:t>S</a:t>
            </a:r>
            <a:endParaRPr lang="es-CO" sz="1400" dirty="0">
              <a:effectLst/>
              <a:latin typeface="Times New Roman" panose="02020603050405020304" pitchFamily="18" charset="0"/>
              <a:ea typeface="Times New Roman" panose="02020603050405020304" pitchFamily="18" charset="0"/>
            </a:endParaRPr>
          </a:p>
          <a:p>
            <a:endParaRPr lang="es-ES" sz="1100" b="1" dirty="0"/>
          </a:p>
          <a:p>
            <a:pPr algn="just"/>
            <a:r>
              <a:rPr lang="es-ES" sz="1600" b="1" dirty="0">
                <a:effectLst/>
                <a:latin typeface="Arial" panose="020B0604020202020204" pitchFamily="34" charset="0"/>
                <a:ea typeface="Arial" panose="020B0604020202020204" pitchFamily="34" charset="0"/>
              </a:rPr>
              <a:t>Artículo</a:t>
            </a:r>
            <a:r>
              <a:rPr lang="es-ES" sz="1600" b="1" spc="225" dirty="0">
                <a:effectLst/>
                <a:latin typeface="Arial" panose="020B0604020202020204" pitchFamily="34" charset="0"/>
                <a:ea typeface="Arial" panose="020B0604020202020204" pitchFamily="34" charset="0"/>
              </a:rPr>
              <a:t> </a:t>
            </a:r>
            <a:r>
              <a:rPr lang="es-ES" sz="1600" b="1" dirty="0">
                <a:effectLst/>
                <a:latin typeface="Arial" panose="020B0604020202020204" pitchFamily="34" charset="0"/>
                <a:ea typeface="Arial" panose="020B0604020202020204" pitchFamily="34" charset="0"/>
              </a:rPr>
              <a:t>38.</a:t>
            </a:r>
            <a:r>
              <a:rPr lang="es-ES" sz="1600" b="1" spc="10"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Registro</a:t>
            </a:r>
            <a:r>
              <a:rPr lang="es-ES" sz="1600" b="1" i="1" spc="40"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de</a:t>
            </a:r>
            <a:r>
              <a:rPr lang="es-ES" sz="1600" b="1" i="1" spc="85"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la</a:t>
            </a:r>
            <a:r>
              <a:rPr lang="es-ES" sz="1600" b="1" i="1" spc="50"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matrícula</a:t>
            </a:r>
            <a:r>
              <a:rPr lang="es-ES" sz="1600" b="1" i="1" spc="50"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no</a:t>
            </a:r>
            <a:r>
              <a:rPr lang="es-ES" sz="1600" b="1" i="1" spc="40" dirty="0">
                <a:effectLst/>
                <a:latin typeface="Arial" panose="020B0604020202020204" pitchFamily="34" charset="0"/>
                <a:ea typeface="Arial" panose="020B0604020202020204" pitchFamily="34" charset="0"/>
              </a:rPr>
              <a:t> </a:t>
            </a:r>
            <a:r>
              <a:rPr lang="es-ES" sz="1600" b="1" i="1" dirty="0">
                <a:effectLst/>
                <a:latin typeface="Arial" panose="020B0604020202020204" pitchFamily="34" charset="0"/>
                <a:ea typeface="Arial" panose="020B0604020202020204" pitchFamily="34" charset="0"/>
              </a:rPr>
              <a:t>oficial.</a:t>
            </a:r>
            <a:r>
              <a:rPr lang="es-ES" sz="1600" i="1" spc="2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Los</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establecimientos</a:t>
            </a:r>
            <a:r>
              <a:rPr lang="es-ES" sz="1600" spc="6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educativos</a:t>
            </a:r>
            <a:r>
              <a:rPr lang="es-ES" sz="1600" spc="8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de</a:t>
            </a:r>
            <a:r>
              <a:rPr lang="es-ES" sz="1600" spc="7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caráct</a:t>
            </a:r>
            <a:r>
              <a:rPr lang="es-ES" sz="1600" spc="10" dirty="0">
                <a:effectLst/>
                <a:latin typeface="Arial" panose="020B0604020202020204" pitchFamily="34" charset="0"/>
                <a:ea typeface="Arial" panose="020B0604020202020204" pitchFamily="34" charset="0"/>
              </a:rPr>
              <a:t>e</a:t>
            </a:r>
            <a:r>
              <a:rPr lang="es-ES" sz="1600" dirty="0">
                <a:effectLst/>
                <a:latin typeface="Arial" panose="020B0604020202020204" pitchFamily="34" charset="0"/>
                <a:ea typeface="Arial" panose="020B0604020202020204" pitchFamily="34" charset="0"/>
              </a:rPr>
              <a:t>r privado</a:t>
            </a:r>
            <a:r>
              <a:rPr lang="es-ES" sz="1600" spc="7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tendrán</a:t>
            </a:r>
            <a:r>
              <a:rPr lang="es-ES" sz="1600" spc="6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la</a:t>
            </a:r>
            <a:r>
              <a:rPr lang="es-ES" sz="1600" spc="4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obligación</a:t>
            </a:r>
            <a:r>
              <a:rPr lang="es-ES" sz="1600" spc="6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de</a:t>
            </a:r>
            <a:r>
              <a:rPr lang="es-ES" sz="1600" spc="5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reportar</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la</a:t>
            </a:r>
            <a:r>
              <a:rPr lang="es-ES" sz="1600" spc="8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matrícula</a:t>
            </a:r>
            <a:r>
              <a:rPr lang="es-ES" sz="1600" spc="3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al</a:t>
            </a:r>
            <a:r>
              <a:rPr lang="es-ES" sz="1600" spc="9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MEN en</a:t>
            </a:r>
            <a:r>
              <a:rPr lang="es-ES" sz="1600" spc="6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el</a:t>
            </a:r>
            <a:r>
              <a:rPr lang="es-ES" sz="1600" spc="10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SIMAT</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y</a:t>
            </a:r>
            <a:r>
              <a:rPr lang="es-ES" sz="1600" spc="6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serán re</a:t>
            </a:r>
            <a:r>
              <a:rPr lang="es-ES" sz="1600" spc="-5" dirty="0">
                <a:effectLst/>
                <a:latin typeface="Arial" panose="020B0604020202020204" pitchFamily="34" charset="0"/>
                <a:ea typeface="Arial" panose="020B0604020202020204" pitchFamily="34" charset="0"/>
              </a:rPr>
              <a:t>s</a:t>
            </a:r>
            <a:r>
              <a:rPr lang="es-ES" sz="1600" dirty="0">
                <a:effectLst/>
                <a:latin typeface="Arial" panose="020B0604020202020204" pitchFamily="34" charset="0"/>
                <a:ea typeface="Arial" panose="020B0604020202020204" pitchFamily="34" charset="0"/>
              </a:rPr>
              <a:t>ponsables</a:t>
            </a:r>
            <a:r>
              <a:rPr lang="es-ES" sz="1600" spc="8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de</a:t>
            </a:r>
            <a:r>
              <a:rPr lang="es-ES" sz="1600" spc="5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la</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información</a:t>
            </a:r>
            <a:r>
              <a:rPr lang="es-ES" sz="1600" spc="4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que</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ella</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conteng</a:t>
            </a:r>
            <a:r>
              <a:rPr lang="es-ES" sz="1600" spc="15" dirty="0">
                <a:effectLst/>
                <a:latin typeface="Arial" panose="020B0604020202020204" pitchFamily="34" charset="0"/>
                <a:ea typeface="Arial" panose="020B0604020202020204" pitchFamily="34" charset="0"/>
              </a:rPr>
              <a:t>a</a:t>
            </a:r>
            <a:r>
              <a:rPr lang="es-ES" sz="1600" dirty="0">
                <a:effectLst/>
                <a:latin typeface="Arial" panose="020B0604020202020204" pitchFamily="34" charset="0"/>
                <a:ea typeface="Arial" panose="020B0604020202020204" pitchFamily="34" charset="0"/>
              </a:rPr>
              <a:t>,</a:t>
            </a:r>
            <a:r>
              <a:rPr lang="es-ES" sz="1600" spc="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dicho</a:t>
            </a:r>
            <a:r>
              <a:rPr lang="es-ES" sz="1600" spc="4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reporte</a:t>
            </a:r>
            <a:r>
              <a:rPr lang="es-ES" sz="1600" spc="55"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se</a:t>
            </a:r>
            <a:r>
              <a:rPr lang="es-ES" sz="1600" spc="60" dirty="0">
                <a:effectLst/>
                <a:latin typeface="Arial" panose="020B0604020202020204" pitchFamily="34" charset="0"/>
                <a:ea typeface="Arial" panose="020B0604020202020204" pitchFamily="34" charset="0"/>
              </a:rPr>
              <a:t> </a:t>
            </a:r>
            <a:r>
              <a:rPr lang="es-ES" sz="1600" dirty="0">
                <a:effectLst/>
                <a:latin typeface="Arial" panose="020B0604020202020204" pitchFamily="34" charset="0"/>
                <a:ea typeface="Arial" panose="020B0604020202020204" pitchFamily="34" charset="0"/>
              </a:rPr>
              <a:t>realizará e</a:t>
            </a:r>
            <a:r>
              <a:rPr lang="es-ES" sz="1600" spc="65" dirty="0">
                <a:effectLst/>
                <a:latin typeface="Arial" panose="020B0604020202020204" pitchFamily="34" charset="0"/>
                <a:ea typeface="Arial" panose="020B0604020202020204" pitchFamily="34" charset="0"/>
              </a:rPr>
              <a:t>nt</a:t>
            </a:r>
            <a:r>
              <a:rPr lang="es-ES" sz="1600" dirty="0">
                <a:effectLst/>
                <a:latin typeface="Arial" panose="020B0604020202020204" pitchFamily="34" charset="0"/>
                <a:ea typeface="Arial" panose="020B0604020202020204" pitchFamily="34" charset="0"/>
              </a:rPr>
              <a:t>re</a:t>
            </a:r>
            <a:r>
              <a:rPr lang="es-ES" sz="1600" spc="90" dirty="0">
                <a:effectLst/>
                <a:latin typeface="Arial" panose="020B0604020202020204" pitchFamily="34" charset="0"/>
                <a:ea typeface="Arial" panose="020B0604020202020204" pitchFamily="34" charset="0"/>
              </a:rPr>
              <a:t> </a:t>
            </a:r>
            <a:r>
              <a:rPr lang="es-ES" sz="1600" b="1" dirty="0">
                <a:effectLst/>
                <a:latin typeface="Arial" panose="020B0604020202020204" pitchFamily="34" charset="0"/>
                <a:ea typeface="Arial" panose="020B0604020202020204" pitchFamily="34" charset="0"/>
              </a:rPr>
              <a:t>el 1 de diciembre de 2022</a:t>
            </a:r>
            <a:r>
              <a:rPr lang="es-ES" sz="1600" b="1" spc="130" dirty="0">
                <a:effectLst/>
                <a:latin typeface="Arial" panose="020B0604020202020204" pitchFamily="34" charset="0"/>
                <a:ea typeface="Arial" panose="020B0604020202020204" pitchFamily="34" charset="0"/>
              </a:rPr>
              <a:t> </a:t>
            </a:r>
            <a:r>
              <a:rPr lang="es-ES" sz="1600" b="1" dirty="0">
                <a:effectLst/>
                <a:latin typeface="Arial" panose="020B0604020202020204" pitchFamily="34" charset="0"/>
                <a:ea typeface="Arial" panose="020B0604020202020204" pitchFamily="34" charset="0"/>
              </a:rPr>
              <a:t>hasta</a:t>
            </a:r>
            <a:r>
              <a:rPr lang="es-ES" sz="1600" b="1" spc="120" dirty="0">
                <a:effectLst/>
                <a:latin typeface="Arial" panose="020B0604020202020204" pitchFamily="34" charset="0"/>
                <a:ea typeface="Arial" panose="020B0604020202020204" pitchFamily="34" charset="0"/>
              </a:rPr>
              <a:t> </a:t>
            </a:r>
            <a:r>
              <a:rPr lang="es-ES" sz="1600" b="1" dirty="0">
                <a:effectLst/>
                <a:latin typeface="Arial" panose="020B0604020202020204" pitchFamily="34" charset="0"/>
                <a:ea typeface="Arial" panose="020B0604020202020204" pitchFamily="34" charset="0"/>
              </a:rPr>
              <a:t>el 28 de febrero de 2023.</a:t>
            </a:r>
            <a:endParaRPr lang="es-CO" sz="1600" dirty="0">
              <a:effectLst/>
              <a:latin typeface="Times New Roman" panose="02020603050405020304" pitchFamily="18" charset="0"/>
              <a:ea typeface="Times New Roman" panose="02020603050405020304" pitchFamily="18" charset="0"/>
            </a:endParaRPr>
          </a:p>
          <a:p>
            <a:endParaRPr lang="es-ES" sz="1050" b="1" dirty="0"/>
          </a:p>
          <a:p>
            <a:endParaRPr lang="es-CO" sz="1600" b="1" dirty="0"/>
          </a:p>
        </p:txBody>
      </p:sp>
    </p:spTree>
    <p:extLst>
      <p:ext uri="{BB962C8B-B14F-4D97-AF65-F5344CB8AC3E}">
        <p14:creationId xmlns:p14="http://schemas.microsoft.com/office/powerpoint/2010/main" val="695418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EB50268-45AF-24B7-3442-31C6A7B1F701}"/>
              </a:ext>
            </a:extLst>
          </p:cNvPr>
          <p:cNvSpPr txBox="1"/>
          <p:nvPr/>
        </p:nvSpPr>
        <p:spPr>
          <a:xfrm>
            <a:off x="3717985" y="3032909"/>
            <a:ext cx="3158622" cy="1077218"/>
          </a:xfrm>
          <a:prstGeom prst="rect">
            <a:avLst/>
          </a:prstGeom>
          <a:noFill/>
        </p:spPr>
        <p:txBody>
          <a:bodyPr wrap="none" rtlCol="0">
            <a:spAutoFit/>
          </a:bodyPr>
          <a:lstStyle/>
          <a:p>
            <a:r>
              <a:rPr lang="es-MX" sz="3200" b="1" dirty="0">
                <a:solidFill>
                  <a:schemeClr val="bg1"/>
                </a:solidFill>
              </a:rPr>
              <a:t>CONTINUAMOS…</a:t>
            </a:r>
          </a:p>
          <a:p>
            <a:endParaRPr lang="es-MX" sz="3200" b="1" dirty="0">
              <a:solidFill>
                <a:schemeClr val="bg1"/>
              </a:solidFill>
            </a:endParaRPr>
          </a:p>
        </p:txBody>
      </p:sp>
    </p:spTree>
    <p:extLst>
      <p:ext uri="{BB962C8B-B14F-4D97-AF65-F5344CB8AC3E}">
        <p14:creationId xmlns:p14="http://schemas.microsoft.com/office/powerpoint/2010/main" val="1392714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43641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21E13A316D4C44395E312EDA0EF8A41" ma:contentTypeVersion="14" ma:contentTypeDescription="Crear nuevo documento." ma:contentTypeScope="" ma:versionID="688e73dc6d3620a92849ee83fe4112c4">
  <xsd:schema xmlns:xsd="http://www.w3.org/2001/XMLSchema" xmlns:xs="http://www.w3.org/2001/XMLSchema" xmlns:p="http://schemas.microsoft.com/office/2006/metadata/properties" xmlns:ns3="147ade22-ed92-429f-9926-f21fb21e5dff" xmlns:ns4="b2008970-f403-40d9-82e1-e5bde1082249" targetNamespace="http://schemas.microsoft.com/office/2006/metadata/properties" ma:root="true" ma:fieldsID="0bd4eb86edb9fb0c7835876b518835da" ns3:_="" ns4:_="">
    <xsd:import namespace="147ade22-ed92-429f-9926-f21fb21e5dff"/>
    <xsd:import namespace="b2008970-f403-40d9-82e1-e5bde1082249"/>
    <xsd:element name="properties">
      <xsd:complexType>
        <xsd:sequence>
          <xsd:element name="documentManagement">
            <xsd:complexType>
              <xsd:all>
                <xsd:element ref="ns3:SharedWithUsers" minOccurs="0"/>
                <xsd:element ref="ns4:MediaServiceMetadata" minOccurs="0"/>
                <xsd:element ref="ns4:MediaServiceFastMetadata" minOccurs="0"/>
                <xsd:element ref="ns3:SharedWithDetails" minOccurs="0"/>
                <xsd:element ref="ns3:SharingHintHash"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ade22-ed92-429f-9926-f21fb21e5dff"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SharingHintHash" ma:index="12"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008970-f403-40d9-82e1-e5bde1082249"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92F932-A008-47B0-8A74-C75CFEB5D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ade22-ed92-429f-9926-f21fb21e5dff"/>
    <ds:schemaRef ds:uri="b2008970-f403-40d9-82e1-e5bde10822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A7E45F-FE8F-4253-8276-0FE547E29E41}">
  <ds:schemaRefs>
    <ds:schemaRef ds:uri="http://schemas.microsoft.com/sharepoint/v3/contenttype/forms"/>
  </ds:schemaRefs>
</ds:datastoreItem>
</file>

<file path=customXml/itemProps3.xml><?xml version="1.0" encoding="utf-8"?>
<ds:datastoreItem xmlns:ds="http://schemas.openxmlformats.org/officeDocument/2006/customXml" ds:itemID="{54F73B78-1787-4C0A-A769-FD6652538099}">
  <ds:schemaRefs>
    <ds:schemaRef ds:uri="http://www.w3.org/XML/1998/namespace"/>
    <ds:schemaRef ds:uri="http://purl.org/dc/dcmitype/"/>
    <ds:schemaRef ds:uri="147ade22-ed92-429f-9926-f21fb21e5dff"/>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b2008970-f403-40d9-82e1-e5bde1082249"/>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3113</TotalTime>
  <Words>3787</Words>
  <Application>Microsoft Office PowerPoint</Application>
  <PresentationFormat>Panorámica</PresentationFormat>
  <Paragraphs>709</Paragraphs>
  <Slides>37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37</vt:i4>
      </vt:variant>
    </vt:vector>
  </HeadingPairs>
  <TitlesOfParts>
    <vt:vector size="43" baseType="lpstr">
      <vt:lpstr>Arial</vt:lpstr>
      <vt:lpstr>ArialMT</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ANNI</dc:creator>
  <cp:lastModifiedBy>LILA MARIA CAMELO ROMERO</cp:lastModifiedBy>
  <cp:revision>6</cp:revision>
  <dcterms:created xsi:type="dcterms:W3CDTF">2022-01-28T11:03:39Z</dcterms:created>
  <dcterms:modified xsi:type="dcterms:W3CDTF">2022-06-22T19:58:07Z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0x010100E21E13A316D4C44395E312EDA0EF8A41</vt:lpwstr>
  </property>
</Properties>
</file>