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7"/>
  </p:notesMasterIdLst>
  <p:sldIdLst>
    <p:sldId id="256" r:id="rId2"/>
    <p:sldId id="287" r:id="rId3"/>
    <p:sldId id="361" r:id="rId4"/>
    <p:sldId id="378" r:id="rId5"/>
    <p:sldId id="379" r:id="rId6"/>
    <p:sldId id="291" r:id="rId7"/>
    <p:sldId id="296" r:id="rId8"/>
    <p:sldId id="363" r:id="rId9"/>
    <p:sldId id="364" r:id="rId10"/>
    <p:sldId id="366" r:id="rId11"/>
    <p:sldId id="367" r:id="rId12"/>
    <p:sldId id="375" r:id="rId13"/>
    <p:sldId id="395" r:id="rId14"/>
    <p:sldId id="396" r:id="rId15"/>
    <p:sldId id="370" r:id="rId16"/>
    <p:sldId id="372" r:id="rId17"/>
    <p:sldId id="373" r:id="rId18"/>
    <p:sldId id="402" r:id="rId19"/>
    <p:sldId id="376" r:id="rId20"/>
    <p:sldId id="390" r:id="rId21"/>
    <p:sldId id="391" r:id="rId22"/>
    <p:sldId id="400" r:id="rId23"/>
    <p:sldId id="398" r:id="rId24"/>
    <p:sldId id="399" r:id="rId25"/>
    <p:sldId id="401" r:id="rId26"/>
    <p:sldId id="397" r:id="rId27"/>
    <p:sldId id="392" r:id="rId28"/>
    <p:sldId id="389" r:id="rId29"/>
    <p:sldId id="297" r:id="rId30"/>
    <p:sldId id="368" r:id="rId31"/>
    <p:sldId id="385" r:id="rId32"/>
    <p:sldId id="381" r:id="rId33"/>
    <p:sldId id="382" r:id="rId34"/>
    <p:sldId id="369" r:id="rId35"/>
    <p:sldId id="383" r:id="rId36"/>
    <p:sldId id="384" r:id="rId37"/>
    <p:sldId id="386" r:id="rId38"/>
    <p:sldId id="387" r:id="rId39"/>
    <p:sldId id="388" r:id="rId40"/>
    <p:sldId id="374" r:id="rId41"/>
    <p:sldId id="380" r:id="rId42"/>
    <p:sldId id="393" r:id="rId43"/>
    <p:sldId id="403" r:id="rId44"/>
    <p:sldId id="404" r:id="rId45"/>
    <p:sldId id="359" r:id="rId46"/>
  </p:sldIdLst>
  <p:sldSz cx="39195375" cy="2428875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650">
          <p15:clr>
            <a:srgbClr val="A4A3A4"/>
          </p15:clr>
        </p15:guide>
        <p15:guide id="2" pos="1234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25EF55"/>
    <a:srgbClr val="E90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3976C7-01DE-42E7-B9D4-C33460440AED}" v="10" dt="2021-06-06T04:41:00.65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569"/>
  </p:normalViewPr>
  <p:slideViewPr>
    <p:cSldViewPr snapToGrid="0">
      <p:cViewPr varScale="1">
        <p:scale>
          <a:sx n="20" d="100"/>
          <a:sy n="20" d="100"/>
        </p:scale>
        <p:origin x="858" y="102"/>
      </p:cViewPr>
      <p:guideLst>
        <p:guide orient="horz" pos="7650"/>
        <p:guide pos="1234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662568" y="685800"/>
            <a:ext cx="55332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6681400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6884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7497c289_0_16: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7497c28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920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740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039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7026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67497c289_0_12: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67497c2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9846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4285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532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1621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6044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1434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8157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832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2623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67497c289_0_12: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67497c2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369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479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3646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194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4666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047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386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6099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9260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7645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7987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055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97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8735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7497c289_0_16: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7497c28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058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9703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0989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8488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5526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098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227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49907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3091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08608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2994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3208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240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4759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6147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7570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767497c289_0_3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767497c28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056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36125" y="3516049"/>
            <a:ext cx="36524100" cy="96915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33100"/>
              <a:buNone/>
              <a:defRPr sz="33100"/>
            </a:lvl1pPr>
            <a:lvl2pPr lvl="1" algn="ctr">
              <a:spcBef>
                <a:spcPts val="0"/>
              </a:spcBef>
              <a:spcAft>
                <a:spcPts val="0"/>
              </a:spcAft>
              <a:buSzPts val="33100"/>
              <a:buNone/>
              <a:defRPr sz="33100"/>
            </a:lvl2pPr>
            <a:lvl3pPr lvl="2" algn="ctr">
              <a:spcBef>
                <a:spcPts val="0"/>
              </a:spcBef>
              <a:spcAft>
                <a:spcPts val="0"/>
              </a:spcAft>
              <a:buSzPts val="33100"/>
              <a:buNone/>
              <a:defRPr sz="33100"/>
            </a:lvl3pPr>
            <a:lvl4pPr lvl="3" algn="ctr">
              <a:spcBef>
                <a:spcPts val="0"/>
              </a:spcBef>
              <a:spcAft>
                <a:spcPts val="0"/>
              </a:spcAft>
              <a:buSzPts val="33100"/>
              <a:buNone/>
              <a:defRPr sz="33100"/>
            </a:lvl4pPr>
            <a:lvl5pPr lvl="4" algn="ctr">
              <a:spcBef>
                <a:spcPts val="0"/>
              </a:spcBef>
              <a:spcAft>
                <a:spcPts val="0"/>
              </a:spcAft>
              <a:buSzPts val="33100"/>
              <a:buNone/>
              <a:defRPr sz="33100"/>
            </a:lvl5pPr>
            <a:lvl6pPr lvl="5" algn="ctr">
              <a:spcBef>
                <a:spcPts val="0"/>
              </a:spcBef>
              <a:spcAft>
                <a:spcPts val="0"/>
              </a:spcAft>
              <a:buSzPts val="33100"/>
              <a:buNone/>
              <a:defRPr sz="33100"/>
            </a:lvl6pPr>
            <a:lvl7pPr lvl="6" algn="ctr">
              <a:spcBef>
                <a:spcPts val="0"/>
              </a:spcBef>
              <a:spcAft>
                <a:spcPts val="0"/>
              </a:spcAft>
              <a:buSzPts val="33100"/>
              <a:buNone/>
              <a:defRPr sz="33100"/>
            </a:lvl7pPr>
            <a:lvl8pPr lvl="7" algn="ctr">
              <a:spcBef>
                <a:spcPts val="0"/>
              </a:spcBef>
              <a:spcAft>
                <a:spcPts val="0"/>
              </a:spcAft>
              <a:buSzPts val="33100"/>
              <a:buNone/>
              <a:defRPr sz="33100"/>
            </a:lvl8pPr>
            <a:lvl9pPr lvl="8" algn="ctr">
              <a:spcBef>
                <a:spcPts val="0"/>
              </a:spcBef>
              <a:spcAft>
                <a:spcPts val="0"/>
              </a:spcAft>
              <a:buSzPts val="33100"/>
              <a:buNone/>
              <a:defRPr sz="33100"/>
            </a:lvl9pPr>
          </a:lstStyle>
          <a:p>
            <a:endParaRPr/>
          </a:p>
        </p:txBody>
      </p:sp>
      <p:sp>
        <p:nvSpPr>
          <p:cNvPr id="11" name="Google Shape;11;p2"/>
          <p:cNvSpPr txBox="1">
            <a:spLocks noGrp="1"/>
          </p:cNvSpPr>
          <p:nvPr>
            <p:ph type="subTitle" idx="1"/>
          </p:nvPr>
        </p:nvSpPr>
        <p:spPr>
          <a:xfrm>
            <a:off x="1336089" y="13383368"/>
            <a:ext cx="36524100" cy="3743100"/>
          </a:xfrm>
          <a:prstGeom prst="rect">
            <a:avLst/>
          </a:prstGeom>
        </p:spPr>
        <p:txBody>
          <a:bodyPr spcFirstLastPara="1" wrap="square" lIns="581200" tIns="581200" rIns="581200" bIns="581200" anchor="t" anchorCtr="0">
            <a:noAutofit/>
          </a:bodyPr>
          <a:lstStyle>
            <a:lvl1pPr lvl="0" algn="ctr">
              <a:lnSpc>
                <a:spcPct val="100000"/>
              </a:lnSpc>
              <a:spcBef>
                <a:spcPts val="0"/>
              </a:spcBef>
              <a:spcAft>
                <a:spcPts val="0"/>
              </a:spcAft>
              <a:buSzPts val="17800"/>
              <a:buNone/>
              <a:defRPr sz="17800"/>
            </a:lvl1pPr>
            <a:lvl2pPr lvl="1" algn="ctr">
              <a:lnSpc>
                <a:spcPct val="100000"/>
              </a:lnSpc>
              <a:spcBef>
                <a:spcPts val="0"/>
              </a:spcBef>
              <a:spcAft>
                <a:spcPts val="0"/>
              </a:spcAft>
              <a:buSzPts val="17800"/>
              <a:buNone/>
              <a:defRPr sz="17800"/>
            </a:lvl2pPr>
            <a:lvl3pPr lvl="2" algn="ctr">
              <a:lnSpc>
                <a:spcPct val="100000"/>
              </a:lnSpc>
              <a:spcBef>
                <a:spcPts val="0"/>
              </a:spcBef>
              <a:spcAft>
                <a:spcPts val="0"/>
              </a:spcAft>
              <a:buSzPts val="17800"/>
              <a:buNone/>
              <a:defRPr sz="17800"/>
            </a:lvl3pPr>
            <a:lvl4pPr lvl="3" algn="ctr">
              <a:lnSpc>
                <a:spcPct val="100000"/>
              </a:lnSpc>
              <a:spcBef>
                <a:spcPts val="0"/>
              </a:spcBef>
              <a:spcAft>
                <a:spcPts val="0"/>
              </a:spcAft>
              <a:buSzPts val="17800"/>
              <a:buNone/>
              <a:defRPr sz="17800"/>
            </a:lvl4pPr>
            <a:lvl5pPr lvl="4" algn="ctr">
              <a:lnSpc>
                <a:spcPct val="100000"/>
              </a:lnSpc>
              <a:spcBef>
                <a:spcPts val="0"/>
              </a:spcBef>
              <a:spcAft>
                <a:spcPts val="0"/>
              </a:spcAft>
              <a:buSzPts val="17800"/>
              <a:buNone/>
              <a:defRPr sz="17800"/>
            </a:lvl5pPr>
            <a:lvl6pPr lvl="5" algn="ctr">
              <a:lnSpc>
                <a:spcPct val="100000"/>
              </a:lnSpc>
              <a:spcBef>
                <a:spcPts val="0"/>
              </a:spcBef>
              <a:spcAft>
                <a:spcPts val="0"/>
              </a:spcAft>
              <a:buSzPts val="17800"/>
              <a:buNone/>
              <a:defRPr sz="17800"/>
            </a:lvl6pPr>
            <a:lvl7pPr lvl="6" algn="ctr">
              <a:lnSpc>
                <a:spcPct val="100000"/>
              </a:lnSpc>
              <a:spcBef>
                <a:spcPts val="0"/>
              </a:spcBef>
              <a:spcAft>
                <a:spcPts val="0"/>
              </a:spcAft>
              <a:buSzPts val="17800"/>
              <a:buNone/>
              <a:defRPr sz="17800"/>
            </a:lvl7pPr>
            <a:lvl8pPr lvl="7" algn="ctr">
              <a:lnSpc>
                <a:spcPct val="100000"/>
              </a:lnSpc>
              <a:spcBef>
                <a:spcPts val="0"/>
              </a:spcBef>
              <a:spcAft>
                <a:spcPts val="0"/>
              </a:spcAft>
              <a:buSzPts val="17800"/>
              <a:buNone/>
              <a:defRPr sz="17800"/>
            </a:lvl8pPr>
            <a:lvl9pPr lvl="8" algn="ctr">
              <a:lnSpc>
                <a:spcPct val="100000"/>
              </a:lnSpc>
              <a:spcBef>
                <a:spcPts val="0"/>
              </a:spcBef>
              <a:spcAft>
                <a:spcPts val="0"/>
              </a:spcAft>
              <a:buSzPts val="17800"/>
              <a:buNone/>
              <a:defRPr sz="17800"/>
            </a:lvl9pPr>
          </a:lstStyle>
          <a:p>
            <a:endParaRPr/>
          </a:p>
        </p:txBody>
      </p:sp>
      <p:sp>
        <p:nvSpPr>
          <p:cNvPr id="12" name="Google Shape;12;p2"/>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336089" y="2623667"/>
            <a:ext cx="12036300" cy="3568200"/>
          </a:xfrm>
          <a:prstGeom prst="rect">
            <a:avLst/>
          </a:prstGeom>
        </p:spPr>
        <p:txBody>
          <a:bodyPr spcFirstLastPara="1" wrap="square" lIns="581200" tIns="581200" rIns="581200" bIns="581200" anchor="b" anchorCtr="0">
            <a:noAutofit/>
          </a:bodyPr>
          <a:lstStyle>
            <a:lvl1pPr lvl="0">
              <a:spcBef>
                <a:spcPts val="0"/>
              </a:spcBef>
              <a:spcAft>
                <a:spcPts val="0"/>
              </a:spcAft>
              <a:buSzPts val="15300"/>
              <a:buNone/>
              <a:defRPr sz="15300"/>
            </a:lvl1pPr>
            <a:lvl2pPr lvl="1">
              <a:spcBef>
                <a:spcPts val="0"/>
              </a:spcBef>
              <a:spcAft>
                <a:spcPts val="0"/>
              </a:spcAft>
              <a:buSzPts val="15300"/>
              <a:buNone/>
              <a:defRPr sz="15300"/>
            </a:lvl2pPr>
            <a:lvl3pPr lvl="2">
              <a:spcBef>
                <a:spcPts val="0"/>
              </a:spcBef>
              <a:spcAft>
                <a:spcPts val="0"/>
              </a:spcAft>
              <a:buSzPts val="15300"/>
              <a:buNone/>
              <a:defRPr sz="15300"/>
            </a:lvl3pPr>
            <a:lvl4pPr lvl="3">
              <a:spcBef>
                <a:spcPts val="0"/>
              </a:spcBef>
              <a:spcAft>
                <a:spcPts val="0"/>
              </a:spcAft>
              <a:buSzPts val="15300"/>
              <a:buNone/>
              <a:defRPr sz="15300"/>
            </a:lvl4pPr>
            <a:lvl5pPr lvl="4">
              <a:spcBef>
                <a:spcPts val="0"/>
              </a:spcBef>
              <a:spcAft>
                <a:spcPts val="0"/>
              </a:spcAft>
              <a:buSzPts val="15300"/>
              <a:buNone/>
              <a:defRPr sz="15300"/>
            </a:lvl5pPr>
            <a:lvl6pPr lvl="5">
              <a:spcBef>
                <a:spcPts val="0"/>
              </a:spcBef>
              <a:spcAft>
                <a:spcPts val="0"/>
              </a:spcAft>
              <a:buSzPts val="15300"/>
              <a:buNone/>
              <a:defRPr sz="15300"/>
            </a:lvl6pPr>
            <a:lvl7pPr lvl="6">
              <a:spcBef>
                <a:spcPts val="0"/>
              </a:spcBef>
              <a:spcAft>
                <a:spcPts val="0"/>
              </a:spcAft>
              <a:buSzPts val="15300"/>
              <a:buNone/>
              <a:defRPr sz="15300"/>
            </a:lvl7pPr>
            <a:lvl8pPr lvl="7">
              <a:spcBef>
                <a:spcPts val="0"/>
              </a:spcBef>
              <a:spcAft>
                <a:spcPts val="0"/>
              </a:spcAft>
              <a:buSzPts val="15300"/>
              <a:buNone/>
              <a:defRPr sz="15300"/>
            </a:lvl8pPr>
            <a:lvl9pPr lvl="8">
              <a:spcBef>
                <a:spcPts val="0"/>
              </a:spcBef>
              <a:spcAft>
                <a:spcPts val="0"/>
              </a:spcAft>
              <a:buSzPts val="15300"/>
              <a:buNone/>
              <a:defRPr sz="15300"/>
            </a:lvl9pPr>
          </a:lstStyle>
          <a:p>
            <a:endParaRPr/>
          </a:p>
        </p:txBody>
      </p:sp>
      <p:sp>
        <p:nvSpPr>
          <p:cNvPr id="30" name="Google Shape;30;p7"/>
          <p:cNvSpPr txBox="1">
            <a:spLocks noGrp="1"/>
          </p:cNvSpPr>
          <p:nvPr>
            <p:ph type="body" idx="1"/>
          </p:nvPr>
        </p:nvSpPr>
        <p:spPr>
          <a:xfrm>
            <a:off x="1336089" y="6562000"/>
            <a:ext cx="12036300" cy="15014400"/>
          </a:xfrm>
          <a:prstGeom prst="rect">
            <a:avLst/>
          </a:prstGeom>
        </p:spPr>
        <p:txBody>
          <a:bodyPr spcFirstLastPara="1" wrap="square" lIns="581200" tIns="581200" rIns="581200" bIns="581200" anchor="t" anchorCtr="0">
            <a:noAutofit/>
          </a:bodyPr>
          <a:lstStyle>
            <a:lvl1pPr marL="457200" lvl="0" indent="-711200">
              <a:spcBef>
                <a:spcPts val="0"/>
              </a:spcBef>
              <a:spcAft>
                <a:spcPts val="0"/>
              </a:spcAft>
              <a:buSzPts val="7600"/>
              <a:buChar char="●"/>
              <a:defRPr sz="7600"/>
            </a:lvl1pPr>
            <a:lvl2pPr marL="914400" lvl="1" indent="-711200">
              <a:spcBef>
                <a:spcPts val="10200"/>
              </a:spcBef>
              <a:spcAft>
                <a:spcPts val="0"/>
              </a:spcAft>
              <a:buSzPts val="7600"/>
              <a:buChar char="○"/>
              <a:defRPr sz="7600"/>
            </a:lvl2pPr>
            <a:lvl3pPr marL="1371600" lvl="2" indent="-711200">
              <a:spcBef>
                <a:spcPts val="10200"/>
              </a:spcBef>
              <a:spcAft>
                <a:spcPts val="0"/>
              </a:spcAft>
              <a:buSzPts val="7600"/>
              <a:buChar char="■"/>
              <a:defRPr sz="7600"/>
            </a:lvl3pPr>
            <a:lvl4pPr marL="1828800" lvl="3" indent="-711200">
              <a:spcBef>
                <a:spcPts val="10200"/>
              </a:spcBef>
              <a:spcAft>
                <a:spcPts val="0"/>
              </a:spcAft>
              <a:buSzPts val="7600"/>
              <a:buChar char="●"/>
              <a:defRPr sz="7600"/>
            </a:lvl4pPr>
            <a:lvl5pPr marL="2286000" lvl="4" indent="-711200">
              <a:spcBef>
                <a:spcPts val="10200"/>
              </a:spcBef>
              <a:spcAft>
                <a:spcPts val="0"/>
              </a:spcAft>
              <a:buSzPts val="7600"/>
              <a:buChar char="○"/>
              <a:defRPr sz="7600"/>
            </a:lvl5pPr>
            <a:lvl6pPr marL="2743200" lvl="5" indent="-711200">
              <a:spcBef>
                <a:spcPts val="10200"/>
              </a:spcBef>
              <a:spcAft>
                <a:spcPts val="0"/>
              </a:spcAft>
              <a:buSzPts val="7600"/>
              <a:buChar char="■"/>
              <a:defRPr sz="7600"/>
            </a:lvl6pPr>
            <a:lvl7pPr marL="3200400" lvl="6" indent="-711200">
              <a:spcBef>
                <a:spcPts val="10200"/>
              </a:spcBef>
              <a:spcAft>
                <a:spcPts val="0"/>
              </a:spcAft>
              <a:buSzPts val="7600"/>
              <a:buChar char="●"/>
              <a:defRPr sz="7600"/>
            </a:lvl7pPr>
            <a:lvl8pPr marL="3657600" lvl="7" indent="-711200">
              <a:spcBef>
                <a:spcPts val="10200"/>
              </a:spcBef>
              <a:spcAft>
                <a:spcPts val="0"/>
              </a:spcAft>
              <a:buSzPts val="7600"/>
              <a:buChar char="○"/>
              <a:defRPr sz="7600"/>
            </a:lvl8pPr>
            <a:lvl9pPr marL="4114800" lvl="8" indent="-711200">
              <a:spcBef>
                <a:spcPts val="10200"/>
              </a:spcBef>
              <a:spcAft>
                <a:spcPts val="10200"/>
              </a:spcAft>
              <a:buSzPts val="7600"/>
              <a:buChar char="■"/>
              <a:defRPr sz="7600"/>
            </a:lvl9pPr>
          </a:lstStyle>
          <a:p>
            <a:endParaRPr/>
          </a:p>
        </p:txBody>
      </p:sp>
      <p:sp>
        <p:nvSpPr>
          <p:cNvPr id="31" name="Google Shape;31;p7"/>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101436" y="2125708"/>
            <a:ext cx="27296100" cy="19318200"/>
          </a:xfrm>
          <a:prstGeom prst="rect">
            <a:avLst/>
          </a:prstGeom>
        </p:spPr>
        <p:txBody>
          <a:bodyPr spcFirstLastPara="1" wrap="square" lIns="581200" tIns="581200" rIns="581200" bIns="581200" anchor="ctr" anchorCtr="0">
            <a:noAutofit/>
          </a:bodyPr>
          <a:lstStyle>
            <a:lvl1pPr lvl="0">
              <a:spcBef>
                <a:spcPts val="0"/>
              </a:spcBef>
              <a:spcAft>
                <a:spcPts val="0"/>
              </a:spcAft>
              <a:buSzPts val="30500"/>
              <a:buNone/>
              <a:defRPr sz="30500"/>
            </a:lvl1pPr>
            <a:lvl2pPr lvl="1">
              <a:spcBef>
                <a:spcPts val="0"/>
              </a:spcBef>
              <a:spcAft>
                <a:spcPts val="0"/>
              </a:spcAft>
              <a:buSzPts val="30500"/>
              <a:buNone/>
              <a:defRPr sz="30500"/>
            </a:lvl2pPr>
            <a:lvl3pPr lvl="2">
              <a:spcBef>
                <a:spcPts val="0"/>
              </a:spcBef>
              <a:spcAft>
                <a:spcPts val="0"/>
              </a:spcAft>
              <a:buSzPts val="30500"/>
              <a:buNone/>
              <a:defRPr sz="30500"/>
            </a:lvl3pPr>
            <a:lvl4pPr lvl="3">
              <a:spcBef>
                <a:spcPts val="0"/>
              </a:spcBef>
              <a:spcAft>
                <a:spcPts val="0"/>
              </a:spcAft>
              <a:buSzPts val="30500"/>
              <a:buNone/>
              <a:defRPr sz="30500"/>
            </a:lvl4pPr>
            <a:lvl5pPr lvl="4">
              <a:spcBef>
                <a:spcPts val="0"/>
              </a:spcBef>
              <a:spcAft>
                <a:spcPts val="0"/>
              </a:spcAft>
              <a:buSzPts val="30500"/>
              <a:buNone/>
              <a:defRPr sz="30500"/>
            </a:lvl5pPr>
            <a:lvl6pPr lvl="5">
              <a:spcBef>
                <a:spcPts val="0"/>
              </a:spcBef>
              <a:spcAft>
                <a:spcPts val="0"/>
              </a:spcAft>
              <a:buSzPts val="30500"/>
              <a:buNone/>
              <a:defRPr sz="30500"/>
            </a:lvl6pPr>
            <a:lvl7pPr lvl="6">
              <a:spcBef>
                <a:spcPts val="0"/>
              </a:spcBef>
              <a:spcAft>
                <a:spcPts val="0"/>
              </a:spcAft>
              <a:buSzPts val="30500"/>
              <a:buNone/>
              <a:defRPr sz="30500"/>
            </a:lvl7pPr>
            <a:lvl8pPr lvl="7">
              <a:spcBef>
                <a:spcPts val="0"/>
              </a:spcBef>
              <a:spcAft>
                <a:spcPts val="0"/>
              </a:spcAft>
              <a:buSzPts val="30500"/>
              <a:buNone/>
              <a:defRPr sz="30500"/>
            </a:lvl8pPr>
            <a:lvl9pPr lvl="8">
              <a:spcBef>
                <a:spcPts val="0"/>
              </a:spcBef>
              <a:spcAft>
                <a:spcPts val="0"/>
              </a:spcAft>
              <a:buSzPts val="30500"/>
              <a:buNone/>
              <a:defRPr sz="30500"/>
            </a:lvl9pPr>
          </a:lstStyle>
          <a:p>
            <a:endParaRPr/>
          </a:p>
        </p:txBody>
      </p:sp>
      <p:sp>
        <p:nvSpPr>
          <p:cNvPr id="34" name="Google Shape;34;p8"/>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9597688" y="-590"/>
            <a:ext cx="19597800" cy="24288600"/>
          </a:xfrm>
          <a:prstGeom prst="rect">
            <a:avLst/>
          </a:prstGeom>
          <a:solidFill>
            <a:schemeClr val="lt2"/>
          </a:solidFill>
          <a:ln>
            <a:noFill/>
          </a:ln>
        </p:spPr>
        <p:txBody>
          <a:bodyPr spcFirstLastPara="1" wrap="square" lIns="581200" tIns="581200" rIns="581200" bIns="5812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138055" y="5823326"/>
            <a:ext cx="17339400" cy="69987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26700"/>
              <a:buNone/>
              <a:defRPr sz="26700"/>
            </a:lvl1pPr>
            <a:lvl2pPr lvl="1" algn="ctr">
              <a:spcBef>
                <a:spcPts val="0"/>
              </a:spcBef>
              <a:spcAft>
                <a:spcPts val="0"/>
              </a:spcAft>
              <a:buSzPts val="26700"/>
              <a:buNone/>
              <a:defRPr sz="26700"/>
            </a:lvl2pPr>
            <a:lvl3pPr lvl="2" algn="ctr">
              <a:spcBef>
                <a:spcPts val="0"/>
              </a:spcBef>
              <a:spcAft>
                <a:spcPts val="0"/>
              </a:spcAft>
              <a:buSzPts val="26700"/>
              <a:buNone/>
              <a:defRPr sz="26700"/>
            </a:lvl3pPr>
            <a:lvl4pPr lvl="3" algn="ctr">
              <a:spcBef>
                <a:spcPts val="0"/>
              </a:spcBef>
              <a:spcAft>
                <a:spcPts val="0"/>
              </a:spcAft>
              <a:buSzPts val="26700"/>
              <a:buNone/>
              <a:defRPr sz="26700"/>
            </a:lvl4pPr>
            <a:lvl5pPr lvl="4" algn="ctr">
              <a:spcBef>
                <a:spcPts val="0"/>
              </a:spcBef>
              <a:spcAft>
                <a:spcPts val="0"/>
              </a:spcAft>
              <a:buSzPts val="26700"/>
              <a:buNone/>
              <a:defRPr sz="26700"/>
            </a:lvl5pPr>
            <a:lvl6pPr lvl="5" algn="ctr">
              <a:spcBef>
                <a:spcPts val="0"/>
              </a:spcBef>
              <a:spcAft>
                <a:spcPts val="0"/>
              </a:spcAft>
              <a:buSzPts val="26700"/>
              <a:buNone/>
              <a:defRPr sz="26700"/>
            </a:lvl6pPr>
            <a:lvl7pPr lvl="6" algn="ctr">
              <a:spcBef>
                <a:spcPts val="0"/>
              </a:spcBef>
              <a:spcAft>
                <a:spcPts val="0"/>
              </a:spcAft>
              <a:buSzPts val="26700"/>
              <a:buNone/>
              <a:defRPr sz="26700"/>
            </a:lvl7pPr>
            <a:lvl8pPr lvl="7" algn="ctr">
              <a:spcBef>
                <a:spcPts val="0"/>
              </a:spcBef>
              <a:spcAft>
                <a:spcPts val="0"/>
              </a:spcAft>
              <a:buSzPts val="26700"/>
              <a:buNone/>
              <a:defRPr sz="26700"/>
            </a:lvl8pPr>
            <a:lvl9pPr lvl="8" algn="ctr">
              <a:spcBef>
                <a:spcPts val="0"/>
              </a:spcBef>
              <a:spcAft>
                <a:spcPts val="0"/>
              </a:spcAft>
              <a:buSzPts val="26700"/>
              <a:buNone/>
              <a:defRPr sz="26700"/>
            </a:lvl9pPr>
          </a:lstStyle>
          <a:p>
            <a:endParaRPr/>
          </a:p>
        </p:txBody>
      </p:sp>
      <p:sp>
        <p:nvSpPr>
          <p:cNvPr id="38" name="Google Shape;38;p9"/>
          <p:cNvSpPr txBox="1">
            <a:spLocks noGrp="1"/>
          </p:cNvSpPr>
          <p:nvPr>
            <p:ph type="subTitle" idx="1"/>
          </p:nvPr>
        </p:nvSpPr>
        <p:spPr>
          <a:xfrm>
            <a:off x="1138055" y="13236743"/>
            <a:ext cx="17339400" cy="5832300"/>
          </a:xfrm>
          <a:prstGeom prst="rect">
            <a:avLst/>
          </a:prstGeom>
        </p:spPr>
        <p:txBody>
          <a:bodyPr spcFirstLastPara="1" wrap="square" lIns="581200" tIns="581200" rIns="581200" bIns="581200" anchor="t" anchorCtr="0">
            <a:noAutofit/>
          </a:bodyPr>
          <a:lstStyle>
            <a:lvl1pPr lvl="0" algn="ctr">
              <a:lnSpc>
                <a:spcPct val="100000"/>
              </a:lnSpc>
              <a:spcBef>
                <a:spcPts val="0"/>
              </a:spcBef>
              <a:spcAft>
                <a:spcPts val="0"/>
              </a:spcAft>
              <a:buSzPts val="13300"/>
              <a:buNone/>
              <a:defRPr sz="13300"/>
            </a:lvl1pPr>
            <a:lvl2pPr lvl="1" algn="ctr">
              <a:lnSpc>
                <a:spcPct val="100000"/>
              </a:lnSpc>
              <a:spcBef>
                <a:spcPts val="0"/>
              </a:spcBef>
              <a:spcAft>
                <a:spcPts val="0"/>
              </a:spcAft>
              <a:buSzPts val="13300"/>
              <a:buNone/>
              <a:defRPr sz="13300"/>
            </a:lvl2pPr>
            <a:lvl3pPr lvl="2" algn="ctr">
              <a:lnSpc>
                <a:spcPct val="100000"/>
              </a:lnSpc>
              <a:spcBef>
                <a:spcPts val="0"/>
              </a:spcBef>
              <a:spcAft>
                <a:spcPts val="0"/>
              </a:spcAft>
              <a:buSzPts val="13300"/>
              <a:buNone/>
              <a:defRPr sz="13300"/>
            </a:lvl3pPr>
            <a:lvl4pPr lvl="3" algn="ctr">
              <a:lnSpc>
                <a:spcPct val="100000"/>
              </a:lnSpc>
              <a:spcBef>
                <a:spcPts val="0"/>
              </a:spcBef>
              <a:spcAft>
                <a:spcPts val="0"/>
              </a:spcAft>
              <a:buSzPts val="13300"/>
              <a:buNone/>
              <a:defRPr sz="13300"/>
            </a:lvl4pPr>
            <a:lvl5pPr lvl="4" algn="ctr">
              <a:lnSpc>
                <a:spcPct val="100000"/>
              </a:lnSpc>
              <a:spcBef>
                <a:spcPts val="0"/>
              </a:spcBef>
              <a:spcAft>
                <a:spcPts val="0"/>
              </a:spcAft>
              <a:buSzPts val="13300"/>
              <a:buNone/>
              <a:defRPr sz="13300"/>
            </a:lvl5pPr>
            <a:lvl6pPr lvl="5" algn="ctr">
              <a:lnSpc>
                <a:spcPct val="100000"/>
              </a:lnSpc>
              <a:spcBef>
                <a:spcPts val="0"/>
              </a:spcBef>
              <a:spcAft>
                <a:spcPts val="0"/>
              </a:spcAft>
              <a:buSzPts val="13300"/>
              <a:buNone/>
              <a:defRPr sz="13300"/>
            </a:lvl6pPr>
            <a:lvl7pPr lvl="6" algn="ctr">
              <a:lnSpc>
                <a:spcPct val="100000"/>
              </a:lnSpc>
              <a:spcBef>
                <a:spcPts val="0"/>
              </a:spcBef>
              <a:spcAft>
                <a:spcPts val="0"/>
              </a:spcAft>
              <a:buSzPts val="13300"/>
              <a:buNone/>
              <a:defRPr sz="13300"/>
            </a:lvl7pPr>
            <a:lvl8pPr lvl="7" algn="ctr">
              <a:lnSpc>
                <a:spcPct val="100000"/>
              </a:lnSpc>
              <a:spcBef>
                <a:spcPts val="0"/>
              </a:spcBef>
              <a:spcAft>
                <a:spcPts val="0"/>
              </a:spcAft>
              <a:buSzPts val="13300"/>
              <a:buNone/>
              <a:defRPr sz="13300"/>
            </a:lvl8pPr>
            <a:lvl9pPr lvl="8" algn="ctr">
              <a:lnSpc>
                <a:spcPct val="100000"/>
              </a:lnSpc>
              <a:spcBef>
                <a:spcPts val="0"/>
              </a:spcBef>
              <a:spcAft>
                <a:spcPts val="0"/>
              </a:spcAft>
              <a:buSzPts val="13300"/>
              <a:buNone/>
              <a:defRPr sz="13300"/>
            </a:lvl9pPr>
          </a:lstStyle>
          <a:p>
            <a:endParaRPr/>
          </a:p>
        </p:txBody>
      </p:sp>
      <p:sp>
        <p:nvSpPr>
          <p:cNvPr id="39" name="Google Shape;39;p9"/>
          <p:cNvSpPr txBox="1">
            <a:spLocks noGrp="1"/>
          </p:cNvSpPr>
          <p:nvPr>
            <p:ph type="body" idx="2"/>
          </p:nvPr>
        </p:nvSpPr>
        <p:spPr>
          <a:xfrm>
            <a:off x="21172961" y="3419243"/>
            <a:ext cx="16446000" cy="17449500"/>
          </a:xfrm>
          <a:prstGeom prst="rect">
            <a:avLst/>
          </a:prstGeom>
        </p:spPr>
        <p:txBody>
          <a:bodyPr spcFirstLastPara="1" wrap="square" lIns="581200" tIns="581200" rIns="581200" bIns="581200" anchor="ctr" anchorCtr="0">
            <a:noAutofit/>
          </a:bodyPr>
          <a:lstStyle>
            <a:lvl1pPr marL="457200" lvl="0" indent="-952500">
              <a:spcBef>
                <a:spcPts val="0"/>
              </a:spcBef>
              <a:spcAft>
                <a:spcPts val="0"/>
              </a:spcAft>
              <a:buSzPts val="11400"/>
              <a:buChar char="●"/>
              <a:defRPr/>
            </a:lvl1pPr>
            <a:lvl2pPr marL="914400" lvl="1" indent="-793750">
              <a:spcBef>
                <a:spcPts val="10200"/>
              </a:spcBef>
              <a:spcAft>
                <a:spcPts val="0"/>
              </a:spcAft>
              <a:buSzPts val="8900"/>
              <a:buChar char="○"/>
              <a:defRPr/>
            </a:lvl2pPr>
            <a:lvl3pPr marL="1371600" lvl="2" indent="-793750">
              <a:spcBef>
                <a:spcPts val="10200"/>
              </a:spcBef>
              <a:spcAft>
                <a:spcPts val="0"/>
              </a:spcAft>
              <a:buSzPts val="8900"/>
              <a:buChar char="■"/>
              <a:defRPr/>
            </a:lvl3pPr>
            <a:lvl4pPr marL="1828800" lvl="3" indent="-793750">
              <a:spcBef>
                <a:spcPts val="10200"/>
              </a:spcBef>
              <a:spcAft>
                <a:spcPts val="0"/>
              </a:spcAft>
              <a:buSzPts val="8900"/>
              <a:buChar char="●"/>
              <a:defRPr/>
            </a:lvl4pPr>
            <a:lvl5pPr marL="2286000" lvl="4" indent="-793750">
              <a:spcBef>
                <a:spcPts val="10200"/>
              </a:spcBef>
              <a:spcAft>
                <a:spcPts val="0"/>
              </a:spcAft>
              <a:buSzPts val="8900"/>
              <a:buChar char="○"/>
              <a:defRPr/>
            </a:lvl5pPr>
            <a:lvl6pPr marL="2743200" lvl="5" indent="-793750">
              <a:spcBef>
                <a:spcPts val="10200"/>
              </a:spcBef>
              <a:spcAft>
                <a:spcPts val="0"/>
              </a:spcAft>
              <a:buSzPts val="8900"/>
              <a:buChar char="■"/>
              <a:defRPr/>
            </a:lvl6pPr>
            <a:lvl7pPr marL="3200400" lvl="6" indent="-793750">
              <a:spcBef>
                <a:spcPts val="10200"/>
              </a:spcBef>
              <a:spcAft>
                <a:spcPts val="0"/>
              </a:spcAft>
              <a:buSzPts val="8900"/>
              <a:buChar char="●"/>
              <a:defRPr/>
            </a:lvl7pPr>
            <a:lvl8pPr marL="3657600" lvl="7" indent="-793750">
              <a:spcBef>
                <a:spcPts val="10200"/>
              </a:spcBef>
              <a:spcAft>
                <a:spcPts val="0"/>
              </a:spcAft>
              <a:buSzPts val="8900"/>
              <a:buChar char="○"/>
              <a:defRPr/>
            </a:lvl8pPr>
            <a:lvl9pPr marL="4114800" lvl="8" indent="-793750">
              <a:spcBef>
                <a:spcPts val="10200"/>
              </a:spcBef>
              <a:spcAft>
                <a:spcPts val="10200"/>
              </a:spcAft>
              <a:buSzPts val="8900"/>
              <a:buChar char="■"/>
              <a:defRPr/>
            </a:lvl9pPr>
          </a:lstStyle>
          <a:p>
            <a:endParaRPr/>
          </a:p>
        </p:txBody>
      </p:sp>
      <p:sp>
        <p:nvSpPr>
          <p:cNvPr id="40" name="Google Shape;40;p9"/>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336089" y="19977715"/>
            <a:ext cx="25713600" cy="2858100"/>
          </a:xfrm>
          <a:prstGeom prst="rect">
            <a:avLst/>
          </a:prstGeom>
        </p:spPr>
        <p:txBody>
          <a:bodyPr spcFirstLastPara="1" wrap="square" lIns="581200" tIns="581200" rIns="581200" bIns="581200" anchor="ctr" anchorCtr="0">
            <a:noAutofit/>
          </a:bodyPr>
          <a:lstStyle>
            <a:lvl1pPr marL="457200" lvl="0" indent="-228600">
              <a:lnSpc>
                <a:spcPct val="100000"/>
              </a:lnSpc>
              <a:spcBef>
                <a:spcPts val="0"/>
              </a:spcBef>
              <a:spcAft>
                <a:spcPts val="0"/>
              </a:spcAft>
              <a:buSzPts val="11400"/>
              <a:buNone/>
              <a:defRPr/>
            </a:lvl1pPr>
          </a:lstStyle>
          <a:p>
            <a:endParaRPr/>
          </a:p>
        </p:txBody>
      </p:sp>
      <p:sp>
        <p:nvSpPr>
          <p:cNvPr id="43" name="Google Shape;43;p10"/>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336089" y="5223368"/>
            <a:ext cx="36524100" cy="92724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76300"/>
              <a:buNone/>
              <a:defRPr sz="76300"/>
            </a:lvl1pPr>
            <a:lvl2pPr lvl="1" algn="ctr">
              <a:spcBef>
                <a:spcPts val="0"/>
              </a:spcBef>
              <a:spcAft>
                <a:spcPts val="0"/>
              </a:spcAft>
              <a:buSzPts val="76300"/>
              <a:buNone/>
              <a:defRPr sz="76300"/>
            </a:lvl2pPr>
            <a:lvl3pPr lvl="2" algn="ctr">
              <a:spcBef>
                <a:spcPts val="0"/>
              </a:spcBef>
              <a:spcAft>
                <a:spcPts val="0"/>
              </a:spcAft>
              <a:buSzPts val="76300"/>
              <a:buNone/>
              <a:defRPr sz="76300"/>
            </a:lvl3pPr>
            <a:lvl4pPr lvl="3" algn="ctr">
              <a:spcBef>
                <a:spcPts val="0"/>
              </a:spcBef>
              <a:spcAft>
                <a:spcPts val="0"/>
              </a:spcAft>
              <a:buSzPts val="76300"/>
              <a:buNone/>
              <a:defRPr sz="76300"/>
            </a:lvl4pPr>
            <a:lvl5pPr lvl="4" algn="ctr">
              <a:spcBef>
                <a:spcPts val="0"/>
              </a:spcBef>
              <a:spcAft>
                <a:spcPts val="0"/>
              </a:spcAft>
              <a:buSzPts val="76300"/>
              <a:buNone/>
              <a:defRPr sz="76300"/>
            </a:lvl5pPr>
            <a:lvl6pPr lvl="5" algn="ctr">
              <a:spcBef>
                <a:spcPts val="0"/>
              </a:spcBef>
              <a:spcAft>
                <a:spcPts val="0"/>
              </a:spcAft>
              <a:buSzPts val="76300"/>
              <a:buNone/>
              <a:defRPr sz="76300"/>
            </a:lvl6pPr>
            <a:lvl7pPr lvl="6" algn="ctr">
              <a:spcBef>
                <a:spcPts val="0"/>
              </a:spcBef>
              <a:spcAft>
                <a:spcPts val="0"/>
              </a:spcAft>
              <a:buSzPts val="76300"/>
              <a:buNone/>
              <a:defRPr sz="76300"/>
            </a:lvl7pPr>
            <a:lvl8pPr lvl="7" algn="ctr">
              <a:spcBef>
                <a:spcPts val="0"/>
              </a:spcBef>
              <a:spcAft>
                <a:spcPts val="0"/>
              </a:spcAft>
              <a:buSzPts val="76300"/>
              <a:buNone/>
              <a:defRPr sz="76300"/>
            </a:lvl8pPr>
            <a:lvl9pPr lvl="8" algn="ctr">
              <a:spcBef>
                <a:spcPts val="0"/>
              </a:spcBef>
              <a:spcAft>
                <a:spcPts val="0"/>
              </a:spcAft>
              <a:buSzPts val="76300"/>
              <a:buNone/>
              <a:defRPr sz="76300"/>
            </a:lvl9pPr>
          </a:lstStyle>
          <a:p>
            <a:r>
              <a:t>xx%</a:t>
            </a:r>
          </a:p>
        </p:txBody>
      </p:sp>
      <p:sp>
        <p:nvSpPr>
          <p:cNvPr id="46" name="Google Shape;46;p11"/>
          <p:cNvSpPr txBox="1">
            <a:spLocks noGrp="1"/>
          </p:cNvSpPr>
          <p:nvPr>
            <p:ph type="body" idx="1"/>
          </p:nvPr>
        </p:nvSpPr>
        <p:spPr>
          <a:xfrm>
            <a:off x="1336089" y="14885507"/>
            <a:ext cx="36524100" cy="6143100"/>
          </a:xfrm>
          <a:prstGeom prst="rect">
            <a:avLst/>
          </a:prstGeom>
        </p:spPr>
        <p:txBody>
          <a:bodyPr spcFirstLastPara="1" wrap="square" lIns="581200" tIns="581200" rIns="581200" bIns="581200" anchor="t" anchorCtr="0">
            <a:noAutofit/>
          </a:bodyPr>
          <a:lstStyle>
            <a:lvl1pPr marL="457200" lvl="0" indent="-952500" algn="ctr">
              <a:spcBef>
                <a:spcPts val="0"/>
              </a:spcBef>
              <a:spcAft>
                <a:spcPts val="0"/>
              </a:spcAft>
              <a:buSzPts val="11400"/>
              <a:buChar char="●"/>
              <a:defRPr/>
            </a:lvl1pPr>
            <a:lvl2pPr marL="914400" lvl="1" indent="-793750" algn="ctr">
              <a:spcBef>
                <a:spcPts val="10200"/>
              </a:spcBef>
              <a:spcAft>
                <a:spcPts val="0"/>
              </a:spcAft>
              <a:buSzPts val="8900"/>
              <a:buChar char="○"/>
              <a:defRPr/>
            </a:lvl2pPr>
            <a:lvl3pPr marL="1371600" lvl="2" indent="-793750" algn="ctr">
              <a:spcBef>
                <a:spcPts val="10200"/>
              </a:spcBef>
              <a:spcAft>
                <a:spcPts val="0"/>
              </a:spcAft>
              <a:buSzPts val="8900"/>
              <a:buChar char="■"/>
              <a:defRPr/>
            </a:lvl3pPr>
            <a:lvl4pPr marL="1828800" lvl="3" indent="-793750" algn="ctr">
              <a:spcBef>
                <a:spcPts val="10200"/>
              </a:spcBef>
              <a:spcAft>
                <a:spcPts val="0"/>
              </a:spcAft>
              <a:buSzPts val="8900"/>
              <a:buChar char="●"/>
              <a:defRPr/>
            </a:lvl4pPr>
            <a:lvl5pPr marL="2286000" lvl="4" indent="-793750" algn="ctr">
              <a:spcBef>
                <a:spcPts val="10200"/>
              </a:spcBef>
              <a:spcAft>
                <a:spcPts val="0"/>
              </a:spcAft>
              <a:buSzPts val="8900"/>
              <a:buChar char="○"/>
              <a:defRPr/>
            </a:lvl5pPr>
            <a:lvl6pPr marL="2743200" lvl="5" indent="-793750" algn="ctr">
              <a:spcBef>
                <a:spcPts val="10200"/>
              </a:spcBef>
              <a:spcAft>
                <a:spcPts val="0"/>
              </a:spcAft>
              <a:buSzPts val="8900"/>
              <a:buChar char="■"/>
              <a:defRPr/>
            </a:lvl6pPr>
            <a:lvl7pPr marL="3200400" lvl="6" indent="-793750" algn="ctr">
              <a:spcBef>
                <a:spcPts val="10200"/>
              </a:spcBef>
              <a:spcAft>
                <a:spcPts val="0"/>
              </a:spcAft>
              <a:buSzPts val="8900"/>
              <a:buChar char="●"/>
              <a:defRPr/>
            </a:lvl7pPr>
            <a:lvl8pPr marL="3657600" lvl="7" indent="-793750" algn="ctr">
              <a:spcBef>
                <a:spcPts val="10200"/>
              </a:spcBef>
              <a:spcAft>
                <a:spcPts val="0"/>
              </a:spcAft>
              <a:buSzPts val="8900"/>
              <a:buChar char="○"/>
              <a:defRPr/>
            </a:lvl8pPr>
            <a:lvl9pPr marL="4114800" lvl="8" indent="-793750" algn="ctr">
              <a:spcBef>
                <a:spcPts val="10200"/>
              </a:spcBef>
              <a:spcAft>
                <a:spcPts val="10200"/>
              </a:spcAft>
              <a:buSzPts val="8900"/>
              <a:buChar char="■"/>
              <a:defRPr/>
            </a:lvl9pPr>
          </a:lstStyle>
          <a:p>
            <a:endParaRPr/>
          </a:p>
        </p:txBody>
      </p:sp>
      <p:sp>
        <p:nvSpPr>
          <p:cNvPr id="47" name="Google Shape;47;p11"/>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36089" y="2101507"/>
            <a:ext cx="36524100" cy="2704800"/>
          </a:xfrm>
          <a:prstGeom prst="rect">
            <a:avLst/>
          </a:prstGeom>
          <a:noFill/>
          <a:ln>
            <a:noFill/>
          </a:ln>
        </p:spPr>
        <p:txBody>
          <a:bodyPr spcFirstLastPara="1" wrap="square" lIns="581200" tIns="581200" rIns="581200" bIns="581200" anchor="t" anchorCtr="0">
            <a:noAutofit/>
          </a:bodyPr>
          <a:lstStyle>
            <a:lvl1pPr lvl="0">
              <a:spcBef>
                <a:spcPts val="0"/>
              </a:spcBef>
              <a:spcAft>
                <a:spcPts val="0"/>
              </a:spcAft>
              <a:buClr>
                <a:schemeClr val="dk1"/>
              </a:buClr>
              <a:buSzPts val="17800"/>
              <a:buNone/>
              <a:defRPr sz="17800">
                <a:solidFill>
                  <a:schemeClr val="dk1"/>
                </a:solidFill>
              </a:defRPr>
            </a:lvl1pPr>
            <a:lvl2pPr lvl="1">
              <a:spcBef>
                <a:spcPts val="0"/>
              </a:spcBef>
              <a:spcAft>
                <a:spcPts val="0"/>
              </a:spcAft>
              <a:buClr>
                <a:schemeClr val="dk1"/>
              </a:buClr>
              <a:buSzPts val="17800"/>
              <a:buNone/>
              <a:defRPr sz="17800">
                <a:solidFill>
                  <a:schemeClr val="dk1"/>
                </a:solidFill>
              </a:defRPr>
            </a:lvl2pPr>
            <a:lvl3pPr lvl="2">
              <a:spcBef>
                <a:spcPts val="0"/>
              </a:spcBef>
              <a:spcAft>
                <a:spcPts val="0"/>
              </a:spcAft>
              <a:buClr>
                <a:schemeClr val="dk1"/>
              </a:buClr>
              <a:buSzPts val="17800"/>
              <a:buNone/>
              <a:defRPr sz="17800">
                <a:solidFill>
                  <a:schemeClr val="dk1"/>
                </a:solidFill>
              </a:defRPr>
            </a:lvl3pPr>
            <a:lvl4pPr lvl="3">
              <a:spcBef>
                <a:spcPts val="0"/>
              </a:spcBef>
              <a:spcAft>
                <a:spcPts val="0"/>
              </a:spcAft>
              <a:buClr>
                <a:schemeClr val="dk1"/>
              </a:buClr>
              <a:buSzPts val="17800"/>
              <a:buNone/>
              <a:defRPr sz="17800">
                <a:solidFill>
                  <a:schemeClr val="dk1"/>
                </a:solidFill>
              </a:defRPr>
            </a:lvl4pPr>
            <a:lvl5pPr lvl="4">
              <a:spcBef>
                <a:spcPts val="0"/>
              </a:spcBef>
              <a:spcAft>
                <a:spcPts val="0"/>
              </a:spcAft>
              <a:buClr>
                <a:schemeClr val="dk1"/>
              </a:buClr>
              <a:buSzPts val="17800"/>
              <a:buNone/>
              <a:defRPr sz="17800">
                <a:solidFill>
                  <a:schemeClr val="dk1"/>
                </a:solidFill>
              </a:defRPr>
            </a:lvl5pPr>
            <a:lvl6pPr lvl="5">
              <a:spcBef>
                <a:spcPts val="0"/>
              </a:spcBef>
              <a:spcAft>
                <a:spcPts val="0"/>
              </a:spcAft>
              <a:buClr>
                <a:schemeClr val="dk1"/>
              </a:buClr>
              <a:buSzPts val="17800"/>
              <a:buNone/>
              <a:defRPr sz="17800">
                <a:solidFill>
                  <a:schemeClr val="dk1"/>
                </a:solidFill>
              </a:defRPr>
            </a:lvl6pPr>
            <a:lvl7pPr lvl="6">
              <a:spcBef>
                <a:spcPts val="0"/>
              </a:spcBef>
              <a:spcAft>
                <a:spcPts val="0"/>
              </a:spcAft>
              <a:buClr>
                <a:schemeClr val="dk1"/>
              </a:buClr>
              <a:buSzPts val="17800"/>
              <a:buNone/>
              <a:defRPr sz="17800">
                <a:solidFill>
                  <a:schemeClr val="dk1"/>
                </a:solidFill>
              </a:defRPr>
            </a:lvl7pPr>
            <a:lvl8pPr lvl="7">
              <a:spcBef>
                <a:spcPts val="0"/>
              </a:spcBef>
              <a:spcAft>
                <a:spcPts val="0"/>
              </a:spcAft>
              <a:buClr>
                <a:schemeClr val="dk1"/>
              </a:buClr>
              <a:buSzPts val="17800"/>
              <a:buNone/>
              <a:defRPr sz="17800">
                <a:solidFill>
                  <a:schemeClr val="dk1"/>
                </a:solidFill>
              </a:defRPr>
            </a:lvl8pPr>
            <a:lvl9pPr lvl="8">
              <a:spcBef>
                <a:spcPts val="0"/>
              </a:spcBef>
              <a:spcAft>
                <a:spcPts val="0"/>
              </a:spcAft>
              <a:buClr>
                <a:schemeClr val="dk1"/>
              </a:buClr>
              <a:buSzPts val="17800"/>
              <a:buNone/>
              <a:defRPr sz="17800">
                <a:solidFill>
                  <a:schemeClr val="dk1"/>
                </a:solidFill>
              </a:defRPr>
            </a:lvl9pPr>
          </a:lstStyle>
          <a:p>
            <a:endParaRPr/>
          </a:p>
        </p:txBody>
      </p:sp>
      <p:sp>
        <p:nvSpPr>
          <p:cNvPr id="7" name="Google Shape;7;p1"/>
          <p:cNvSpPr txBox="1">
            <a:spLocks noGrp="1"/>
          </p:cNvSpPr>
          <p:nvPr>
            <p:ph type="body" idx="1"/>
          </p:nvPr>
        </p:nvSpPr>
        <p:spPr>
          <a:xfrm>
            <a:off x="1336089" y="5442243"/>
            <a:ext cx="36524100" cy="16133400"/>
          </a:xfrm>
          <a:prstGeom prst="rect">
            <a:avLst/>
          </a:prstGeom>
          <a:noFill/>
          <a:ln>
            <a:noFill/>
          </a:ln>
        </p:spPr>
        <p:txBody>
          <a:bodyPr spcFirstLastPara="1" wrap="square" lIns="581200" tIns="581200" rIns="581200" bIns="581200" anchor="t" anchorCtr="0">
            <a:noAutofit/>
          </a:bodyPr>
          <a:lstStyle>
            <a:lvl1pPr marL="457200" lvl="0" indent="-952500">
              <a:lnSpc>
                <a:spcPct val="115000"/>
              </a:lnSpc>
              <a:spcBef>
                <a:spcPts val="0"/>
              </a:spcBef>
              <a:spcAft>
                <a:spcPts val="0"/>
              </a:spcAft>
              <a:buClr>
                <a:schemeClr val="dk2"/>
              </a:buClr>
              <a:buSzPts val="11400"/>
              <a:buChar char="●"/>
              <a:defRPr sz="11400">
                <a:solidFill>
                  <a:schemeClr val="dk2"/>
                </a:solidFill>
              </a:defRPr>
            </a:lvl1pPr>
            <a:lvl2pPr marL="914400" lvl="1" indent="-793750">
              <a:lnSpc>
                <a:spcPct val="115000"/>
              </a:lnSpc>
              <a:spcBef>
                <a:spcPts val="10200"/>
              </a:spcBef>
              <a:spcAft>
                <a:spcPts val="0"/>
              </a:spcAft>
              <a:buClr>
                <a:schemeClr val="dk2"/>
              </a:buClr>
              <a:buSzPts val="8900"/>
              <a:buChar char="○"/>
              <a:defRPr sz="8900">
                <a:solidFill>
                  <a:schemeClr val="dk2"/>
                </a:solidFill>
              </a:defRPr>
            </a:lvl2pPr>
            <a:lvl3pPr marL="1371600" lvl="2" indent="-793750">
              <a:lnSpc>
                <a:spcPct val="115000"/>
              </a:lnSpc>
              <a:spcBef>
                <a:spcPts val="10200"/>
              </a:spcBef>
              <a:spcAft>
                <a:spcPts val="0"/>
              </a:spcAft>
              <a:buClr>
                <a:schemeClr val="dk2"/>
              </a:buClr>
              <a:buSzPts val="8900"/>
              <a:buChar char="■"/>
              <a:defRPr sz="8900">
                <a:solidFill>
                  <a:schemeClr val="dk2"/>
                </a:solidFill>
              </a:defRPr>
            </a:lvl3pPr>
            <a:lvl4pPr marL="1828800" lvl="3" indent="-793750">
              <a:lnSpc>
                <a:spcPct val="115000"/>
              </a:lnSpc>
              <a:spcBef>
                <a:spcPts val="10200"/>
              </a:spcBef>
              <a:spcAft>
                <a:spcPts val="0"/>
              </a:spcAft>
              <a:buClr>
                <a:schemeClr val="dk2"/>
              </a:buClr>
              <a:buSzPts val="8900"/>
              <a:buChar char="●"/>
              <a:defRPr sz="8900">
                <a:solidFill>
                  <a:schemeClr val="dk2"/>
                </a:solidFill>
              </a:defRPr>
            </a:lvl4pPr>
            <a:lvl5pPr marL="2286000" lvl="4" indent="-793750">
              <a:lnSpc>
                <a:spcPct val="115000"/>
              </a:lnSpc>
              <a:spcBef>
                <a:spcPts val="10200"/>
              </a:spcBef>
              <a:spcAft>
                <a:spcPts val="0"/>
              </a:spcAft>
              <a:buClr>
                <a:schemeClr val="dk2"/>
              </a:buClr>
              <a:buSzPts val="8900"/>
              <a:buChar char="○"/>
              <a:defRPr sz="8900">
                <a:solidFill>
                  <a:schemeClr val="dk2"/>
                </a:solidFill>
              </a:defRPr>
            </a:lvl5pPr>
            <a:lvl6pPr marL="2743200" lvl="5" indent="-793750">
              <a:lnSpc>
                <a:spcPct val="115000"/>
              </a:lnSpc>
              <a:spcBef>
                <a:spcPts val="10200"/>
              </a:spcBef>
              <a:spcAft>
                <a:spcPts val="0"/>
              </a:spcAft>
              <a:buClr>
                <a:schemeClr val="dk2"/>
              </a:buClr>
              <a:buSzPts val="8900"/>
              <a:buChar char="■"/>
              <a:defRPr sz="8900">
                <a:solidFill>
                  <a:schemeClr val="dk2"/>
                </a:solidFill>
              </a:defRPr>
            </a:lvl6pPr>
            <a:lvl7pPr marL="3200400" lvl="6" indent="-793750">
              <a:lnSpc>
                <a:spcPct val="115000"/>
              </a:lnSpc>
              <a:spcBef>
                <a:spcPts val="10200"/>
              </a:spcBef>
              <a:spcAft>
                <a:spcPts val="0"/>
              </a:spcAft>
              <a:buClr>
                <a:schemeClr val="dk2"/>
              </a:buClr>
              <a:buSzPts val="8900"/>
              <a:buChar char="●"/>
              <a:defRPr sz="8900">
                <a:solidFill>
                  <a:schemeClr val="dk2"/>
                </a:solidFill>
              </a:defRPr>
            </a:lvl7pPr>
            <a:lvl8pPr marL="3657600" lvl="7" indent="-793750">
              <a:lnSpc>
                <a:spcPct val="115000"/>
              </a:lnSpc>
              <a:spcBef>
                <a:spcPts val="10200"/>
              </a:spcBef>
              <a:spcAft>
                <a:spcPts val="0"/>
              </a:spcAft>
              <a:buClr>
                <a:schemeClr val="dk2"/>
              </a:buClr>
              <a:buSzPts val="8900"/>
              <a:buChar char="○"/>
              <a:defRPr sz="8900">
                <a:solidFill>
                  <a:schemeClr val="dk2"/>
                </a:solidFill>
              </a:defRPr>
            </a:lvl8pPr>
            <a:lvl9pPr marL="4114800" lvl="8" indent="-793750">
              <a:lnSpc>
                <a:spcPct val="115000"/>
              </a:lnSpc>
              <a:spcBef>
                <a:spcPts val="10200"/>
              </a:spcBef>
              <a:spcAft>
                <a:spcPts val="10200"/>
              </a:spcAft>
              <a:buClr>
                <a:schemeClr val="dk2"/>
              </a:buClr>
              <a:buSzPts val="8900"/>
              <a:buChar char="■"/>
              <a:defRPr sz="8900">
                <a:solidFill>
                  <a:schemeClr val="dk2"/>
                </a:solidFill>
              </a:defRPr>
            </a:lvl9pPr>
          </a:lstStyle>
          <a:p>
            <a:endParaRPr/>
          </a:p>
        </p:txBody>
      </p:sp>
      <p:sp>
        <p:nvSpPr>
          <p:cNvPr id="8" name="Google Shape;8;p1"/>
          <p:cNvSpPr txBox="1">
            <a:spLocks noGrp="1"/>
          </p:cNvSpPr>
          <p:nvPr>
            <p:ph type="sldNum" idx="12"/>
          </p:nvPr>
        </p:nvSpPr>
        <p:spPr>
          <a:xfrm>
            <a:off x="36316837" y="22020746"/>
            <a:ext cx="2352000" cy="1858800"/>
          </a:xfrm>
          <a:prstGeom prst="rect">
            <a:avLst/>
          </a:prstGeom>
          <a:noFill/>
          <a:ln>
            <a:noFill/>
          </a:ln>
        </p:spPr>
        <p:txBody>
          <a:bodyPr spcFirstLastPara="1" wrap="square" lIns="581200" tIns="581200" rIns="581200" bIns="581200" anchor="ctr" anchorCtr="0">
            <a:noAutofit/>
          </a:bodyPr>
          <a:lstStyle>
            <a:lvl1pPr lvl="0" algn="r">
              <a:buNone/>
              <a:defRPr sz="6400">
                <a:solidFill>
                  <a:schemeClr val="dk2"/>
                </a:solidFill>
              </a:defRPr>
            </a:lvl1pPr>
            <a:lvl2pPr lvl="1" algn="r">
              <a:buNone/>
              <a:defRPr sz="6400">
                <a:solidFill>
                  <a:schemeClr val="dk2"/>
                </a:solidFill>
              </a:defRPr>
            </a:lvl2pPr>
            <a:lvl3pPr lvl="2" algn="r">
              <a:buNone/>
              <a:defRPr sz="6400">
                <a:solidFill>
                  <a:schemeClr val="dk2"/>
                </a:solidFill>
              </a:defRPr>
            </a:lvl3pPr>
            <a:lvl4pPr lvl="3" algn="r">
              <a:buNone/>
              <a:defRPr sz="6400">
                <a:solidFill>
                  <a:schemeClr val="dk2"/>
                </a:solidFill>
              </a:defRPr>
            </a:lvl4pPr>
            <a:lvl5pPr lvl="4" algn="r">
              <a:buNone/>
              <a:defRPr sz="6400">
                <a:solidFill>
                  <a:schemeClr val="dk2"/>
                </a:solidFill>
              </a:defRPr>
            </a:lvl5pPr>
            <a:lvl6pPr lvl="5" algn="r">
              <a:buNone/>
              <a:defRPr sz="6400">
                <a:solidFill>
                  <a:schemeClr val="dk2"/>
                </a:solidFill>
              </a:defRPr>
            </a:lvl6pPr>
            <a:lvl7pPr lvl="6" algn="r">
              <a:buNone/>
              <a:defRPr sz="6400">
                <a:solidFill>
                  <a:schemeClr val="dk2"/>
                </a:solidFill>
              </a:defRPr>
            </a:lvl7pPr>
            <a:lvl8pPr lvl="7" algn="r">
              <a:buNone/>
              <a:defRPr sz="6400">
                <a:solidFill>
                  <a:schemeClr val="dk2"/>
                </a:solidFill>
              </a:defRPr>
            </a:lvl8pPr>
            <a:lvl9pPr lvl="8" algn="r">
              <a:buNone/>
              <a:defRPr sz="64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mailto:adriana.sanchez@sedtolima.gov.c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www.sedtolima.gov.co/"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mailto:lila.camelo@sedtolima.gov.co"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hyperlink" Target="mailto:lila.camelo@sedtolima.gov.co"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52399" y="-340662"/>
            <a:ext cx="39347774" cy="24383189"/>
          </a:xfrm>
          <a:prstGeom prst="rect">
            <a:avLst/>
          </a:prstGeom>
          <a:noFill/>
          <a:ln>
            <a:noFill/>
          </a:ln>
        </p:spPr>
      </p:pic>
      <p:sp>
        <p:nvSpPr>
          <p:cNvPr id="2" name="CuadroTexto 1">
            <a:extLst>
              <a:ext uri="{FF2B5EF4-FFF2-40B4-BE49-F238E27FC236}">
                <a16:creationId xmlns:a16="http://schemas.microsoft.com/office/drawing/2014/main" id="{B64F71FB-4251-5547-B637-CFFB10EA44ED}"/>
              </a:ext>
            </a:extLst>
          </p:cNvPr>
          <p:cNvSpPr txBox="1"/>
          <p:nvPr/>
        </p:nvSpPr>
        <p:spPr>
          <a:xfrm>
            <a:off x="17487900" y="9356454"/>
            <a:ext cx="17627600" cy="7755969"/>
          </a:xfrm>
          <a:prstGeom prst="rect">
            <a:avLst/>
          </a:prstGeom>
          <a:noFill/>
        </p:spPr>
        <p:txBody>
          <a:bodyPr wrap="square" rtlCol="0">
            <a:spAutoFit/>
          </a:bodyPr>
          <a:lstStyle/>
          <a:p>
            <a:r>
              <a:rPr lang="es-CO" sz="16600" dirty="0">
                <a:latin typeface="Elephant" panose="02020904090505020303" pitchFamily="18" charset="0"/>
              </a:rPr>
              <a:t>Secretaría de Educación y Cultura</a:t>
            </a:r>
          </a:p>
        </p:txBody>
      </p:sp>
      <p:sp>
        <p:nvSpPr>
          <p:cNvPr id="4" name="CuadroTexto 3">
            <a:extLst>
              <a:ext uri="{FF2B5EF4-FFF2-40B4-BE49-F238E27FC236}">
                <a16:creationId xmlns:a16="http://schemas.microsoft.com/office/drawing/2014/main" id="{8089240C-0F5C-4899-B5D7-56E1B7537A90}"/>
              </a:ext>
            </a:extLst>
          </p:cNvPr>
          <p:cNvSpPr txBox="1"/>
          <p:nvPr/>
        </p:nvSpPr>
        <p:spPr>
          <a:xfrm>
            <a:off x="31066015" y="1456854"/>
            <a:ext cx="8098970" cy="1938992"/>
          </a:xfrm>
          <a:prstGeom prst="rect">
            <a:avLst/>
          </a:prstGeom>
          <a:solidFill>
            <a:srgbClr val="990033"/>
          </a:solidFill>
        </p:spPr>
        <p:txBody>
          <a:bodyPr wrap="square" rtlCol="0">
            <a:spAutoFit/>
          </a:bodyPr>
          <a:lstStyle/>
          <a:p>
            <a:pPr algn="ctr"/>
            <a:r>
              <a:rPr lang="es-CO" sz="12000" b="1" dirty="0">
                <a:solidFill>
                  <a:schemeClr val="bg1"/>
                </a:solidFill>
              </a:rPr>
              <a:t>2021</a:t>
            </a:r>
            <a:endParaRPr lang="es-CO" sz="9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0" y="-926041"/>
            <a:ext cx="39195375" cy="24288750"/>
          </a:xfrm>
          <a:prstGeom prst="rect">
            <a:avLst/>
          </a:prstGeom>
          <a:noFill/>
          <a:ln>
            <a:noFill/>
          </a:ln>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1036" y="4996542"/>
            <a:ext cx="12026365" cy="14362854"/>
          </a:xfrm>
          <a:prstGeom prst="rect">
            <a:avLst/>
          </a:prstGeom>
        </p:spPr>
      </p:pic>
      <p:sp>
        <p:nvSpPr>
          <p:cNvPr id="3" name="Rectángulo 2"/>
          <p:cNvSpPr/>
          <p:nvPr/>
        </p:nvSpPr>
        <p:spPr>
          <a:xfrm>
            <a:off x="16375646" y="9277382"/>
            <a:ext cx="10900740" cy="8217634"/>
          </a:xfrm>
          <a:prstGeom prst="rect">
            <a:avLst/>
          </a:prstGeom>
        </p:spPr>
        <p:txBody>
          <a:bodyPr wrap="none">
            <a:spAutoFit/>
          </a:bodyPr>
          <a:lstStyle/>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REUNION RECTORES</a:t>
            </a: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¡BIENVENIDOS!</a:t>
            </a: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r>
              <a:rPr lang="es-ES" sz="4800" b="1" dirty="0">
                <a:ln w="12700">
                  <a:solidFill>
                    <a:schemeClr val="accent3">
                      <a:lumMod val="50000"/>
                    </a:schemeClr>
                  </a:solidFill>
                  <a:prstDash val="solid"/>
                </a:ln>
                <a:solidFill>
                  <a:srgbClr val="C00000"/>
                </a:solidFill>
                <a:effectLst>
                  <a:innerShdw blurRad="177800">
                    <a:schemeClr val="accent3">
                      <a:lumMod val="50000"/>
                    </a:schemeClr>
                  </a:innerShdw>
                </a:effectLst>
              </a:rPr>
              <a:t>IBAGUE, 9 junio 2021 </a:t>
            </a:r>
          </a:p>
        </p:txBody>
      </p:sp>
    </p:spTree>
    <p:extLst>
      <p:ext uri="{BB962C8B-B14F-4D97-AF65-F5344CB8AC3E}">
        <p14:creationId xmlns:p14="http://schemas.microsoft.com/office/powerpoint/2010/main" val="223596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665260" y="1947041"/>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3516049"/>
            <a:ext cx="36524100" cy="1890838"/>
          </a:xfrm>
        </p:spPr>
        <p:txBody>
          <a:bodyPr/>
          <a:lstStyle/>
          <a:p>
            <a:r>
              <a:rPr lang="es-CO"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AGENDA</a:t>
            </a:r>
          </a:p>
        </p:txBody>
      </p:sp>
      <p:sp>
        <p:nvSpPr>
          <p:cNvPr id="2" name="Rectángulo 1"/>
          <p:cNvSpPr/>
          <p:nvPr/>
        </p:nvSpPr>
        <p:spPr>
          <a:xfrm>
            <a:off x="6233478" y="5128320"/>
            <a:ext cx="27538362" cy="17543264"/>
          </a:xfrm>
          <a:prstGeom prst="rect">
            <a:avLst/>
          </a:prstGeom>
        </p:spPr>
        <p:txBody>
          <a:bodyPr wrap="square">
            <a:spAutoFit/>
          </a:bodyPr>
          <a:lstStyle/>
          <a:p>
            <a:pPr marL="685800" indent="-685800" algn="just">
              <a:buFont typeface="Arial" panose="020B0604020202020204" pitchFamily="34" charset="0"/>
              <a:buChar char="•"/>
            </a:pPr>
            <a:r>
              <a:rPr lang="es-CO" sz="5400" dirty="0">
                <a:solidFill>
                  <a:schemeClr val="tx1"/>
                </a:solidFill>
              </a:rPr>
              <a:t>7:30. Ingreso a la plataforma</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8:00. Instalación del evento – Director de Cobertura Educativa</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8:30 Intervención Dr. Henry Garcia Quintero – Prosperidad Social</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9:00 Usuarios SIMAT</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9:30 Informe Proceso del  Sector Educativo.  Oferta - demanda educativa y calidad de la Información en el SIMAT 2021.</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10:00 Socialización Resolución No. 1693 del 29 de abril de 2021 “Por medio de la cual se establece el proceso de gestión de la Cobertura Educativa en la Entidad Territorial Tolima para el año 2022”, </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10:30 Jornada Única</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11:00 Proyección de Cupos 2022</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Nuevas funcionalidades del SIMAT - SIMPADE – Sistema de Información para el Monitoreo, la Prevención y el Análisis de la Deserción Escolar.</a:t>
            </a:r>
          </a:p>
        </p:txBody>
      </p:sp>
    </p:spTree>
    <p:extLst>
      <p:ext uri="{BB962C8B-B14F-4D97-AF65-F5344CB8AC3E}">
        <p14:creationId xmlns:p14="http://schemas.microsoft.com/office/powerpoint/2010/main" val="4256860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662501" y="3343763"/>
            <a:ext cx="23197456" cy="30469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USUARIOS SIMAT</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1ED45862-C8A2-49D7-BD4C-3839B40226A3}"/>
              </a:ext>
            </a:extLst>
          </p:cNvPr>
          <p:cNvSpPr txBox="1"/>
          <p:nvPr/>
        </p:nvSpPr>
        <p:spPr>
          <a:xfrm>
            <a:off x="5629691" y="6600771"/>
            <a:ext cx="26482077" cy="14865608"/>
          </a:xfrm>
          <a:prstGeom prst="rect">
            <a:avLst/>
          </a:prstGeom>
          <a:noFill/>
        </p:spPr>
        <p:txBody>
          <a:bodyPr wrap="square">
            <a:spAutoFit/>
          </a:bodyPr>
          <a:lstStyle/>
          <a:p>
            <a:pPr marL="685800" indent="-685800" algn="just">
              <a:buFont typeface="Arial" panose="020B0604020202020204" pitchFamily="34" charset="0"/>
              <a:buChar char="•"/>
            </a:pPr>
            <a:r>
              <a:rPr lang="es-MX" sz="6000" b="1" i="0" dirty="0">
                <a:solidFill>
                  <a:srgbClr val="654546"/>
                </a:solidFill>
                <a:effectLst/>
                <a:latin typeface="Verdana" panose="020B0604030504040204" pitchFamily="34" charset="0"/>
              </a:rPr>
              <a:t>MINISTERIO DE EDUCACIÓN NACIONAL: LOS USUARIOS CREADOS EN SIMAT SON PERSONALES E INTRANSFERIBLES Y DEBEN ESTAR ASOCIADOS A PERSONAS. </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LOS RECTORES QUE SE HAN TRASLADADO A OTRA INSTITUCIÓN EDUCATIVA SE LLEVA EL USUARIO DONDE ESTABA ANTERIORMENTE.</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LOS RECTORES NUEVOS EN EL CARGO, YA SE LES ASIGNO EL USUARIO PERSONAL.</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SE VA ASIGNAR USUARIO A LOS FUNCIONARIOS ENCARGADOS DEL SIMAT Y SIMPADE, DESIGNADOS POR EL RECTOR.</a:t>
            </a:r>
            <a:endParaRPr lang="es-CO" sz="4800" b="1" dirty="0"/>
          </a:p>
        </p:txBody>
      </p:sp>
    </p:spTree>
    <p:extLst>
      <p:ext uri="{BB962C8B-B14F-4D97-AF65-F5344CB8AC3E}">
        <p14:creationId xmlns:p14="http://schemas.microsoft.com/office/powerpoint/2010/main" val="420106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947041"/>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1947041"/>
            <a:ext cx="36524100" cy="4020622"/>
          </a:xfrm>
        </p:spPr>
        <p:txBody>
          <a:bodyPr/>
          <a:lstStyle/>
          <a:p>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USUARIOS SIMAT</a:t>
            </a: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endParaRPr lang="es-CO"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2" name="Rectángulo 1"/>
          <p:cNvSpPr/>
          <p:nvPr/>
        </p:nvSpPr>
        <p:spPr>
          <a:xfrm>
            <a:off x="6233478" y="5128320"/>
            <a:ext cx="27538362" cy="13634502"/>
          </a:xfrm>
          <a:prstGeom prst="rect">
            <a:avLst/>
          </a:prstGeom>
        </p:spPr>
        <p:txBody>
          <a:bodyPr wrap="square">
            <a:spAutoFit/>
          </a:bodyPr>
          <a:lstStyle/>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8000" b="1" dirty="0">
                <a:solidFill>
                  <a:schemeClr val="tx1"/>
                </a:solidFill>
              </a:rPr>
              <a:t>RECTORES: DILIGENCIAR EL </a:t>
            </a:r>
            <a:r>
              <a:rPr lang="es-CO" sz="8000" b="1" dirty="0">
                <a:solidFill>
                  <a:srgbClr val="990000"/>
                </a:solidFill>
              </a:rPr>
              <a:t>FOMATO DE COMPROMISO TRATAMIENTO Y CONFIDENCIALIDAD DE LOS DATOS E INFORMACIÓN</a:t>
            </a:r>
          </a:p>
          <a:p>
            <a:pPr algn="l"/>
            <a:endParaRPr lang="es-CO" sz="8000" b="1" i="0" u="none" strike="noStrike" baseline="0" dirty="0">
              <a:solidFill>
                <a:srgbClr val="990000"/>
              </a:solidFill>
              <a:latin typeface="Times New Roman" panose="02020603050405020304" pitchFamily="18" charset="0"/>
            </a:endParaRPr>
          </a:p>
          <a:p>
            <a:pPr algn="l"/>
            <a:endParaRPr lang="es-CO" sz="8000" b="1" dirty="0">
              <a:solidFill>
                <a:schemeClr val="tx1"/>
              </a:solidFill>
              <a:latin typeface="Times New Roman" panose="02020603050405020304" pitchFamily="18" charset="0"/>
            </a:endParaRPr>
          </a:p>
          <a:p>
            <a:pPr algn="l"/>
            <a:endParaRPr lang="es-CO" sz="8000" b="1" i="0" u="none" strike="noStrike" baseline="0" dirty="0">
              <a:solidFill>
                <a:schemeClr val="tx1"/>
              </a:solidFill>
              <a:latin typeface="Times New Roman" panose="02020603050405020304" pitchFamily="18" charset="0"/>
            </a:endParaRPr>
          </a:p>
          <a:p>
            <a:pPr algn="l"/>
            <a:r>
              <a:rPr lang="es-CO" sz="9600" b="1" dirty="0">
                <a:solidFill>
                  <a:schemeClr val="tx1"/>
                </a:solidFill>
                <a:latin typeface="Times New Roman" panose="02020603050405020304" pitchFamily="18" charset="0"/>
              </a:rPr>
              <a:t>REMITIR AL CORREO: </a:t>
            </a:r>
            <a:r>
              <a:rPr lang="es-CO" sz="9600" b="1" dirty="0">
                <a:solidFill>
                  <a:srgbClr val="990000"/>
                </a:solidFill>
                <a:latin typeface="Times New Roman" panose="02020603050405020304" pitchFamily="18" charset="0"/>
                <a:hlinkClick r:id="rId4"/>
              </a:rPr>
              <a:t>adriana.sanchez@sedtolima.gov.co</a:t>
            </a:r>
            <a:r>
              <a:rPr lang="es-CO" sz="2800" b="1" dirty="0">
                <a:solidFill>
                  <a:srgbClr val="FFFFFF"/>
                </a:solidFill>
                <a:latin typeface="Times New Roman" panose="02020603050405020304" pitchFamily="18" charset="0"/>
              </a:rPr>
              <a:t>; LIL</a:t>
            </a:r>
            <a:endParaRPr lang="es-CO" sz="2800" b="1" i="0" u="none" strike="noStrike" baseline="0" dirty="0">
              <a:solidFill>
                <a:srgbClr val="FFFFFF"/>
              </a:solidFill>
              <a:latin typeface="Times New Roman" panose="02020603050405020304" pitchFamily="18" charset="0"/>
            </a:endParaRPr>
          </a:p>
          <a:p>
            <a:pPr algn="l"/>
            <a:r>
              <a:rPr lang="es-MX" sz="2800" b="1" i="0" u="none" strike="noStrike" baseline="0" dirty="0">
                <a:solidFill>
                  <a:srgbClr val="FFFFFF"/>
                </a:solidFill>
                <a:latin typeface="Times New Roman" panose="02020603050405020304" pitchFamily="18" charset="0"/>
              </a:rPr>
              <a:t>CONFIDENCIALIDAD DE LOS DATOS E</a:t>
            </a:r>
          </a:p>
          <a:p>
            <a:pPr algn="l"/>
            <a:r>
              <a:rPr lang="es-CO" sz="2800" b="1" i="0" u="none" strike="noStrike" baseline="0" dirty="0">
                <a:solidFill>
                  <a:srgbClr val="FFFFFF"/>
                </a:solidFill>
                <a:latin typeface="Times New Roman" panose="02020603050405020304" pitchFamily="18" charset="0"/>
              </a:rPr>
              <a:t>INFORMACIÓN</a:t>
            </a:r>
            <a:r>
              <a:rPr lang="es-CO" sz="7200" dirty="0">
                <a:solidFill>
                  <a:schemeClr val="tx1"/>
                </a:solidFill>
              </a:rPr>
              <a:t>.</a:t>
            </a:r>
            <a:endParaRPr lang="es-CO" sz="5400" dirty="0">
              <a:solidFill>
                <a:schemeClr val="tx1"/>
              </a:solidFill>
            </a:endParaRPr>
          </a:p>
        </p:txBody>
      </p:sp>
    </p:spTree>
    <p:extLst>
      <p:ext uri="{BB962C8B-B14F-4D97-AF65-F5344CB8AC3E}">
        <p14:creationId xmlns:p14="http://schemas.microsoft.com/office/powerpoint/2010/main" val="1448269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0" y="441142"/>
            <a:ext cx="39084803" cy="23912277"/>
          </a:xfrm>
          <a:prstGeom prst="rect">
            <a:avLst/>
          </a:prstGeom>
          <a:noFill/>
          <a:ln>
            <a:noFill/>
          </a:ln>
        </p:spPr>
      </p:pic>
      <p:sp>
        <p:nvSpPr>
          <p:cNvPr id="5" name="Rectángulo 4"/>
          <p:cNvSpPr/>
          <p:nvPr/>
        </p:nvSpPr>
        <p:spPr>
          <a:xfrm>
            <a:off x="9143999" y="11544209"/>
            <a:ext cx="28447165" cy="4524315"/>
          </a:xfrm>
          <a:prstGeom prst="rect">
            <a:avLst/>
          </a:prstGeom>
        </p:spPr>
        <p:txBody>
          <a:bodyPr wrap="square">
            <a:spAutoFit/>
          </a:bodyPr>
          <a:lstStyle/>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INFORME DEL PROCESO DE GESTION DE COBERTURA </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EDUCATIVA  2021</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OFERTA - DEMANDA DEL SERVICIO</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 CALIDAD DE LA INFORMACIÓN</a:t>
            </a:r>
            <a:endParaRPr lang="es-ES" sz="1800" b="1" dirty="0">
              <a:ln w="12700">
                <a:solidFill>
                  <a:schemeClr val="accent3">
                    <a:lumMod val="50000"/>
                  </a:schemeClr>
                </a:solidFill>
                <a:prstDash val="solid"/>
              </a:ln>
              <a:solidFill>
                <a:srgbClr val="C00000"/>
              </a:solidFill>
              <a:effectLst>
                <a:innerShdw blurRad="177800">
                  <a:schemeClr val="accent3">
                    <a:lumMod val="50000"/>
                  </a:schemeClr>
                </a:innerShdw>
              </a:effectLst>
              <a:latin typeface="Arial Black" panose="020B0A04020102020204" pitchFamily="34" charset="0"/>
            </a:endParaRPr>
          </a:p>
        </p:txBody>
      </p:sp>
    </p:spTree>
    <p:extLst>
      <p:ext uri="{BB962C8B-B14F-4D97-AF65-F5344CB8AC3E}">
        <p14:creationId xmlns:p14="http://schemas.microsoft.com/office/powerpoint/2010/main" val="2439459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152940"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6524100"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a:t>
            </a:r>
          </a:p>
        </p:txBody>
      </p:sp>
      <p:graphicFrame>
        <p:nvGraphicFramePr>
          <p:cNvPr id="5" name="Tabla 4"/>
          <p:cNvGraphicFramePr>
            <a:graphicFrameLocks noGrp="1"/>
          </p:cNvGraphicFramePr>
          <p:nvPr>
            <p:extLst>
              <p:ext uri="{D42A27DB-BD31-4B8C-83A1-F6EECF244321}">
                <p14:modId xmlns:p14="http://schemas.microsoft.com/office/powerpoint/2010/main" val="2015171101"/>
              </p:ext>
            </p:extLst>
          </p:nvPr>
        </p:nvGraphicFramePr>
        <p:xfrm>
          <a:off x="8606349" y="7932751"/>
          <a:ext cx="20348047" cy="8503920"/>
        </p:xfrm>
        <a:graphic>
          <a:graphicData uri="http://schemas.openxmlformats.org/drawingml/2006/table">
            <a:tbl>
              <a:tblPr firstRow="1" bandRow="1">
                <a:tableStyleId>{00A15C55-8517-42AA-B614-E9B94910E393}</a:tableStyleId>
              </a:tblPr>
              <a:tblGrid>
                <a:gridCol w="11270966">
                  <a:extLst>
                    <a:ext uri="{9D8B030D-6E8A-4147-A177-3AD203B41FA5}">
                      <a16:colId xmlns:a16="http://schemas.microsoft.com/office/drawing/2014/main" val="20000"/>
                    </a:ext>
                  </a:extLst>
                </a:gridCol>
                <a:gridCol w="3907196">
                  <a:extLst>
                    <a:ext uri="{9D8B030D-6E8A-4147-A177-3AD203B41FA5}">
                      <a16:colId xmlns:a16="http://schemas.microsoft.com/office/drawing/2014/main" val="20001"/>
                    </a:ext>
                  </a:extLst>
                </a:gridCol>
                <a:gridCol w="2510765">
                  <a:extLst>
                    <a:ext uri="{9D8B030D-6E8A-4147-A177-3AD203B41FA5}">
                      <a16:colId xmlns:a16="http://schemas.microsoft.com/office/drawing/2014/main" val="20002"/>
                    </a:ext>
                  </a:extLst>
                </a:gridCol>
                <a:gridCol w="2659120">
                  <a:extLst>
                    <a:ext uri="{9D8B030D-6E8A-4147-A177-3AD203B41FA5}">
                      <a16:colId xmlns:a16="http://schemas.microsoft.com/office/drawing/2014/main" val="20003"/>
                    </a:ext>
                  </a:extLst>
                </a:gridCol>
              </a:tblGrid>
              <a:tr h="1131578">
                <a:tc>
                  <a:txBody>
                    <a:bodyPr/>
                    <a:lstStyle/>
                    <a:p>
                      <a:endParaRPr lang="es-CO" sz="4400" dirty="0">
                        <a:solidFill>
                          <a:schemeClr val="tx1"/>
                        </a:solidFill>
                      </a:endParaRPr>
                    </a:p>
                    <a:p>
                      <a:r>
                        <a:rPr lang="es-CO" sz="4400" dirty="0">
                          <a:solidFill>
                            <a:schemeClr val="tx1"/>
                          </a:solidFill>
                        </a:rPr>
                        <a:t>INSTITUCIONES</a:t>
                      </a:r>
                      <a:r>
                        <a:rPr lang="es-CO" sz="4400" baseline="0" dirty="0">
                          <a:solidFill>
                            <a:schemeClr val="tx1"/>
                          </a:solidFill>
                        </a:rPr>
                        <a:t> EDUCATIVAS OFICIALES</a:t>
                      </a:r>
                      <a:endParaRPr lang="es-CO" sz="4400" dirty="0">
                        <a:solidFill>
                          <a:schemeClr val="tx1"/>
                        </a:solidFill>
                      </a:endParaRPr>
                    </a:p>
                  </a:txBody>
                  <a:tcPr/>
                </a:tc>
                <a:tc>
                  <a:txBody>
                    <a:bodyPr/>
                    <a:lstStyle/>
                    <a:p>
                      <a:pPr algn="ctr"/>
                      <a:endParaRPr lang="es-CO" sz="4400" dirty="0">
                        <a:solidFill>
                          <a:schemeClr val="tx1"/>
                        </a:solidFill>
                      </a:endParaRPr>
                    </a:p>
                    <a:p>
                      <a:pPr algn="ctr"/>
                      <a:r>
                        <a:rPr lang="es-CO" sz="4400" dirty="0">
                          <a:solidFill>
                            <a:schemeClr val="tx1"/>
                          </a:solidFill>
                        </a:rPr>
                        <a:t>ZONA</a:t>
                      </a:r>
                    </a:p>
                  </a:txBody>
                  <a:tcPr/>
                </a:tc>
                <a:tc>
                  <a:txBody>
                    <a:bodyPr/>
                    <a:lstStyle/>
                    <a:p>
                      <a:pPr algn="ctr"/>
                      <a:endParaRPr lang="es-CO" sz="4400" dirty="0">
                        <a:solidFill>
                          <a:schemeClr val="tx1"/>
                        </a:solidFill>
                      </a:endParaRPr>
                    </a:p>
                    <a:p>
                      <a:pPr algn="ctr"/>
                      <a:r>
                        <a:rPr lang="es-CO" sz="4400" dirty="0">
                          <a:solidFill>
                            <a:schemeClr val="tx1"/>
                          </a:solidFill>
                        </a:rPr>
                        <a:t>SEDES</a:t>
                      </a:r>
                    </a:p>
                  </a:txBody>
                  <a:tcPr/>
                </a:tc>
                <a:tc>
                  <a:txBody>
                    <a:bodyPr/>
                    <a:lstStyle/>
                    <a:p>
                      <a:pPr algn="ctr"/>
                      <a:endParaRPr lang="es-CO" sz="4400" dirty="0">
                        <a:solidFill>
                          <a:schemeClr val="tx1"/>
                        </a:solidFill>
                      </a:endParaRPr>
                    </a:p>
                    <a:p>
                      <a:pPr algn="ctr"/>
                      <a:r>
                        <a:rPr lang="es-CO" sz="4400" dirty="0">
                          <a:solidFill>
                            <a:schemeClr val="tx1"/>
                          </a:solidFill>
                        </a:rPr>
                        <a:t>No.</a:t>
                      </a:r>
                    </a:p>
                  </a:txBody>
                  <a:tcPr/>
                </a:tc>
                <a:extLst>
                  <a:ext uri="{0D108BD9-81ED-4DB2-BD59-A6C34878D82A}">
                    <a16:rowId xmlns:a16="http://schemas.microsoft.com/office/drawing/2014/main" val="10000"/>
                  </a:ext>
                </a:extLst>
              </a:tr>
              <a:tr h="1131578">
                <a:tc>
                  <a:txBody>
                    <a:bodyPr/>
                    <a:lstStyle/>
                    <a:p>
                      <a:endParaRPr lang="es-CO" sz="4400" dirty="0"/>
                    </a:p>
                    <a:p>
                      <a:r>
                        <a:rPr lang="es-CO" sz="4400" dirty="0"/>
                        <a:t>INSTITUCIONES</a:t>
                      </a:r>
                      <a:r>
                        <a:rPr lang="es-CO" sz="4400" baseline="0" dirty="0"/>
                        <a:t> EDUCATIVAS OFICIALES</a:t>
                      </a:r>
                      <a:endParaRPr lang="es-CO" sz="4400" dirty="0">
                        <a:solidFill>
                          <a:schemeClr val="tx1"/>
                        </a:solidFill>
                      </a:endParaRPr>
                    </a:p>
                  </a:txBody>
                  <a:tcPr/>
                </a:tc>
                <a:tc>
                  <a:txBody>
                    <a:bodyPr/>
                    <a:lstStyle/>
                    <a:p>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p>
                    <a:p>
                      <a:pPr algn="ctr"/>
                      <a:r>
                        <a:rPr lang="es-CO" sz="4400" dirty="0"/>
                        <a:t>212</a:t>
                      </a:r>
                      <a:endParaRPr lang="es-CO" sz="4400" dirty="0">
                        <a:solidFill>
                          <a:schemeClr val="tx1"/>
                        </a:solidFill>
                      </a:endParaRPr>
                    </a:p>
                  </a:txBody>
                  <a:tcPr/>
                </a:tc>
                <a:extLst>
                  <a:ext uri="{0D108BD9-81ED-4DB2-BD59-A6C34878D82A}">
                    <a16:rowId xmlns:a16="http://schemas.microsoft.com/office/drawing/2014/main" val="10001"/>
                  </a:ext>
                </a:extLst>
              </a:tr>
              <a:tr h="1131578">
                <a:tc>
                  <a:txBody>
                    <a:bodyPr/>
                    <a:lstStyle/>
                    <a:p>
                      <a:pPr marL="0" indent="0">
                        <a:buFont typeface="Arial" panose="020B0604020202020204" pitchFamily="34" charset="0"/>
                        <a:buNone/>
                      </a:pPr>
                      <a:endParaRPr lang="es-CO" sz="4400" dirty="0"/>
                    </a:p>
                    <a:p>
                      <a:pPr marL="0" indent="0">
                        <a:buFont typeface="Arial" panose="020B0604020202020204" pitchFamily="34" charset="0"/>
                        <a:buNone/>
                      </a:pPr>
                      <a:r>
                        <a:rPr lang="es-CO" sz="4400" dirty="0"/>
                        <a:t>SEDES EDUCATIVAS OFICIALES</a:t>
                      </a:r>
                      <a:endParaRPr lang="es-CO" sz="4400" dirty="0">
                        <a:solidFill>
                          <a:schemeClr val="tx1"/>
                        </a:solidFill>
                      </a:endParaRPr>
                    </a:p>
                  </a:txBody>
                  <a:tcPr/>
                </a:tc>
                <a:tc>
                  <a:txBody>
                    <a:bodyPr/>
                    <a:lstStyle/>
                    <a:p>
                      <a:endParaRPr lang="es-CO" sz="4400" dirty="0">
                        <a:solidFill>
                          <a:schemeClr val="tx1"/>
                        </a:solidFill>
                      </a:endParaRPr>
                    </a:p>
                  </a:txBody>
                  <a:tcPr/>
                </a:tc>
                <a:tc>
                  <a:txBody>
                    <a:bodyPr/>
                    <a:lstStyle/>
                    <a:p>
                      <a:pPr algn="ctr"/>
                      <a:endParaRPr lang="es-CO" sz="4400" dirty="0"/>
                    </a:p>
                    <a:p>
                      <a:pPr algn="ctr"/>
                      <a:r>
                        <a:rPr lang="es-CO" sz="4400" dirty="0"/>
                        <a:t>1.833</a:t>
                      </a: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2"/>
                  </a:ext>
                </a:extLst>
              </a:tr>
              <a:tr h="1094751">
                <a:tc>
                  <a:txBody>
                    <a:bodyPr/>
                    <a:lstStyle/>
                    <a:p>
                      <a:pPr marL="285750" indent="-285750">
                        <a:buFont typeface="Arial" panose="020B0604020202020204" pitchFamily="34" charset="0"/>
                        <a:buChar char="•"/>
                      </a:pPr>
                      <a:endParaRPr lang="es-CO" sz="4400" dirty="0"/>
                    </a:p>
                    <a:p>
                      <a:pPr marL="285750" indent="-285750">
                        <a:buFont typeface="Arial" panose="020B0604020202020204" pitchFamily="34" charset="0"/>
                        <a:buChar char="•"/>
                      </a:pPr>
                      <a:r>
                        <a:rPr lang="es-CO" sz="4400" dirty="0"/>
                        <a:t>Urbanas</a:t>
                      </a:r>
                      <a:endParaRPr lang="es-CO" sz="4400" dirty="0">
                        <a:solidFill>
                          <a:schemeClr val="tx1"/>
                        </a:solidFill>
                      </a:endParaRPr>
                    </a:p>
                  </a:txBody>
                  <a:tcPr/>
                </a:tc>
                <a:tc>
                  <a:txBody>
                    <a:bodyPr/>
                    <a:lstStyle/>
                    <a:p>
                      <a:endParaRPr lang="es-CO" sz="4400" dirty="0"/>
                    </a:p>
                    <a:p>
                      <a:r>
                        <a:rPr lang="es-CO" sz="4400" dirty="0"/>
                        <a:t>223</a:t>
                      </a:r>
                      <a:r>
                        <a:rPr lang="es-CO" sz="4400" baseline="0" dirty="0"/>
                        <a:t>     (12%)</a:t>
                      </a:r>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3"/>
                  </a:ext>
                </a:extLst>
              </a:tr>
              <a:tr h="1131578">
                <a:tc>
                  <a:txBody>
                    <a:bodyPr/>
                    <a:lstStyle/>
                    <a:p>
                      <a:pPr marL="285750" indent="-285750">
                        <a:buFont typeface="Arial" panose="020B0604020202020204" pitchFamily="34" charset="0"/>
                        <a:buChar char="•"/>
                      </a:pPr>
                      <a:endParaRPr lang="es-CO" sz="4400" dirty="0"/>
                    </a:p>
                    <a:p>
                      <a:pPr marL="285750" indent="-285750">
                        <a:buFont typeface="Arial" panose="020B0604020202020204" pitchFamily="34" charset="0"/>
                        <a:buChar char="•"/>
                      </a:pPr>
                      <a:r>
                        <a:rPr lang="es-CO" sz="4400" dirty="0"/>
                        <a:t>Rurales</a:t>
                      </a:r>
                      <a:endParaRPr lang="es-CO" sz="4400" dirty="0">
                        <a:solidFill>
                          <a:schemeClr val="tx1"/>
                        </a:solidFill>
                      </a:endParaRPr>
                    </a:p>
                  </a:txBody>
                  <a:tcPr/>
                </a:tc>
                <a:tc>
                  <a:txBody>
                    <a:bodyPr/>
                    <a:lstStyle/>
                    <a:p>
                      <a:endParaRPr lang="es-CO" sz="4400" dirty="0"/>
                    </a:p>
                    <a:p>
                      <a:r>
                        <a:rPr lang="es-CO" sz="4400" dirty="0"/>
                        <a:t>1.610  (88%)</a:t>
                      </a:r>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8" name="CuadroTexto 7"/>
          <p:cNvSpPr txBox="1"/>
          <p:nvPr/>
        </p:nvSpPr>
        <p:spPr>
          <a:xfrm>
            <a:off x="9631680" y="6278880"/>
            <a:ext cx="16996961" cy="923330"/>
          </a:xfrm>
          <a:prstGeom prst="rect">
            <a:avLst/>
          </a:prstGeom>
          <a:noFill/>
        </p:spPr>
        <p:txBody>
          <a:bodyPr wrap="none" rtlCol="0">
            <a:spAutoFit/>
          </a:bodyPr>
          <a:lstStyle/>
          <a:p>
            <a:pPr marL="571500" indent="-571500">
              <a:buFont typeface="Arial" panose="020B0604020202020204" pitchFamily="34" charset="0"/>
              <a:buChar char="•"/>
            </a:pPr>
            <a:r>
              <a:rPr lang="es-MX" sz="5400" b="1" dirty="0"/>
              <a:t>INSTITUCIONES EDUCATIVAS OFICIALES. 2021</a:t>
            </a:r>
            <a:endParaRPr lang="es-CO" sz="5400" b="1" dirty="0"/>
          </a:p>
        </p:txBody>
      </p:sp>
      <p:graphicFrame>
        <p:nvGraphicFramePr>
          <p:cNvPr id="10" name="Tabla 9"/>
          <p:cNvGraphicFramePr>
            <a:graphicFrameLocks noGrp="1"/>
          </p:cNvGraphicFramePr>
          <p:nvPr>
            <p:extLst>
              <p:ext uri="{D42A27DB-BD31-4B8C-83A1-F6EECF244321}">
                <p14:modId xmlns:p14="http://schemas.microsoft.com/office/powerpoint/2010/main" val="2066642962"/>
              </p:ext>
            </p:extLst>
          </p:nvPr>
        </p:nvGraphicFramePr>
        <p:xfrm>
          <a:off x="8606349" y="17401728"/>
          <a:ext cx="20348047" cy="5198230"/>
        </p:xfrm>
        <a:graphic>
          <a:graphicData uri="http://schemas.openxmlformats.org/drawingml/2006/table">
            <a:tbl>
              <a:tblPr firstRow="1" bandRow="1">
                <a:tableStyleId>{00A15C55-8517-42AA-B614-E9B94910E393}</a:tableStyleId>
              </a:tblPr>
              <a:tblGrid>
                <a:gridCol w="16886927">
                  <a:extLst>
                    <a:ext uri="{9D8B030D-6E8A-4147-A177-3AD203B41FA5}">
                      <a16:colId xmlns:a16="http://schemas.microsoft.com/office/drawing/2014/main" val="20000"/>
                    </a:ext>
                  </a:extLst>
                </a:gridCol>
                <a:gridCol w="3461120">
                  <a:extLst>
                    <a:ext uri="{9D8B030D-6E8A-4147-A177-3AD203B41FA5}">
                      <a16:colId xmlns:a16="http://schemas.microsoft.com/office/drawing/2014/main" val="20001"/>
                    </a:ext>
                  </a:extLst>
                </a:gridCol>
              </a:tblGrid>
              <a:tr h="1039646">
                <a:tc>
                  <a:txBody>
                    <a:bodyPr/>
                    <a:lstStyle/>
                    <a:p>
                      <a:r>
                        <a:rPr lang="es-CO" sz="4400" dirty="0">
                          <a:solidFill>
                            <a:schemeClr val="tx1"/>
                          </a:solidFill>
                        </a:rPr>
                        <a:t>CONFORMACIÓN INSTITUCIONES EDUCATIVAS (SEDES)</a:t>
                      </a:r>
                    </a:p>
                  </a:txBody>
                  <a:tcPr/>
                </a:tc>
                <a:tc>
                  <a:txBody>
                    <a:bodyPr/>
                    <a:lstStyle/>
                    <a:p>
                      <a:pPr algn="ctr"/>
                      <a:r>
                        <a:rPr lang="es-CO" sz="4400" dirty="0">
                          <a:solidFill>
                            <a:schemeClr val="tx1"/>
                          </a:solidFill>
                        </a:rPr>
                        <a:t>No.</a:t>
                      </a:r>
                    </a:p>
                  </a:txBody>
                  <a:tcPr/>
                </a:tc>
                <a:extLst>
                  <a:ext uri="{0D108BD9-81ED-4DB2-BD59-A6C34878D82A}">
                    <a16:rowId xmlns:a16="http://schemas.microsoft.com/office/drawing/2014/main" val="10000"/>
                  </a:ext>
                </a:extLst>
              </a:tr>
              <a:tr h="1039646">
                <a:tc>
                  <a:txBody>
                    <a:bodyPr/>
                    <a:lstStyle/>
                    <a:p>
                      <a:r>
                        <a:rPr lang="es-CO" sz="4400" dirty="0"/>
                        <a:t>URBANAS - URBANAS</a:t>
                      </a:r>
                    </a:p>
                  </a:txBody>
                  <a:tcPr/>
                </a:tc>
                <a:tc>
                  <a:txBody>
                    <a:bodyPr/>
                    <a:lstStyle/>
                    <a:p>
                      <a:pPr algn="ctr"/>
                      <a:r>
                        <a:rPr lang="es-CO" sz="4400" dirty="0"/>
                        <a:t>15</a:t>
                      </a:r>
                    </a:p>
                  </a:txBody>
                  <a:tcPr/>
                </a:tc>
                <a:extLst>
                  <a:ext uri="{0D108BD9-81ED-4DB2-BD59-A6C34878D82A}">
                    <a16:rowId xmlns:a16="http://schemas.microsoft.com/office/drawing/2014/main" val="10001"/>
                  </a:ext>
                </a:extLst>
              </a:tr>
              <a:tr h="1039646">
                <a:tc>
                  <a:txBody>
                    <a:bodyPr/>
                    <a:lstStyle/>
                    <a:p>
                      <a:r>
                        <a:rPr lang="es-CO" sz="4400" dirty="0"/>
                        <a:t>URBANAS - RURALES</a:t>
                      </a:r>
                    </a:p>
                  </a:txBody>
                  <a:tcPr/>
                </a:tc>
                <a:tc>
                  <a:txBody>
                    <a:bodyPr/>
                    <a:lstStyle/>
                    <a:p>
                      <a:pPr algn="ctr"/>
                      <a:r>
                        <a:rPr lang="es-CO" sz="4400" dirty="0"/>
                        <a:t>73</a:t>
                      </a:r>
                    </a:p>
                  </a:txBody>
                  <a:tcPr/>
                </a:tc>
                <a:extLst>
                  <a:ext uri="{0D108BD9-81ED-4DB2-BD59-A6C34878D82A}">
                    <a16:rowId xmlns:a16="http://schemas.microsoft.com/office/drawing/2014/main" val="10002"/>
                  </a:ext>
                </a:extLst>
              </a:tr>
              <a:tr h="1039646">
                <a:tc>
                  <a:txBody>
                    <a:bodyPr/>
                    <a:lstStyle/>
                    <a:p>
                      <a:r>
                        <a:rPr lang="es-CO" sz="4400" dirty="0"/>
                        <a:t>RURALES</a:t>
                      </a:r>
                      <a:r>
                        <a:rPr lang="es-CO" sz="4400" baseline="0" dirty="0"/>
                        <a:t> - RURALES</a:t>
                      </a:r>
                      <a:endParaRPr lang="es-CO" sz="4400" dirty="0"/>
                    </a:p>
                  </a:txBody>
                  <a:tcPr/>
                </a:tc>
                <a:tc>
                  <a:txBody>
                    <a:bodyPr/>
                    <a:lstStyle/>
                    <a:p>
                      <a:pPr algn="ctr"/>
                      <a:r>
                        <a:rPr lang="es-CO" sz="4400" dirty="0"/>
                        <a:t>124</a:t>
                      </a:r>
                    </a:p>
                  </a:txBody>
                  <a:tcPr/>
                </a:tc>
                <a:extLst>
                  <a:ext uri="{0D108BD9-81ED-4DB2-BD59-A6C34878D82A}">
                    <a16:rowId xmlns:a16="http://schemas.microsoft.com/office/drawing/2014/main" val="10003"/>
                  </a:ext>
                </a:extLst>
              </a:tr>
              <a:tr h="1039646">
                <a:tc>
                  <a:txBody>
                    <a:bodyPr/>
                    <a:lstStyle/>
                    <a:p>
                      <a:r>
                        <a:rPr lang="es-CO" sz="4400" dirty="0"/>
                        <a:t>TOTAL INSTITUCIONES EDUCATIVAS OFICIALES</a:t>
                      </a:r>
                    </a:p>
                  </a:txBody>
                  <a:tcPr/>
                </a:tc>
                <a:tc>
                  <a:txBody>
                    <a:bodyPr/>
                    <a:lstStyle/>
                    <a:p>
                      <a:pPr algn="ctr"/>
                      <a:r>
                        <a:rPr lang="es-CO" sz="4400" dirty="0"/>
                        <a:t>212</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5114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8914312" y="3553783"/>
            <a:ext cx="23197456" cy="4524315"/>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a:t>
            </a:r>
            <a:endPar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914312" y="8672699"/>
            <a:ext cx="22459995" cy="923330"/>
          </a:xfrm>
          <a:prstGeom prst="rect">
            <a:avLst/>
          </a:prstGeom>
          <a:noFill/>
        </p:spPr>
        <p:txBody>
          <a:bodyPr wrap="none" rtlCol="0">
            <a:spAutoFit/>
          </a:bodyPr>
          <a:lstStyle/>
          <a:p>
            <a:pPr marL="571500" indent="-571500">
              <a:buFont typeface="Arial" panose="020B0604020202020204" pitchFamily="34" charset="0"/>
              <a:buChar char="•"/>
            </a:pPr>
            <a:r>
              <a:rPr lang="es-MX" sz="5400" b="1" dirty="0"/>
              <a:t>INSTITUCIONES EDUCATIVAS NO OFICIALES (PRIVADAS). 2021</a:t>
            </a:r>
            <a:endParaRPr lang="es-CO" sz="5400" b="1" dirty="0"/>
          </a:p>
        </p:txBody>
      </p:sp>
      <p:graphicFrame>
        <p:nvGraphicFramePr>
          <p:cNvPr id="11" name="Tabla 10"/>
          <p:cNvGraphicFramePr>
            <a:graphicFrameLocks noGrp="1"/>
          </p:cNvGraphicFramePr>
          <p:nvPr>
            <p:extLst>
              <p:ext uri="{D42A27DB-BD31-4B8C-83A1-F6EECF244321}">
                <p14:modId xmlns:p14="http://schemas.microsoft.com/office/powerpoint/2010/main" val="1547348694"/>
              </p:ext>
            </p:extLst>
          </p:nvPr>
        </p:nvGraphicFramePr>
        <p:xfrm>
          <a:off x="9143048" y="11113960"/>
          <a:ext cx="20909278" cy="9285488"/>
        </p:xfrm>
        <a:graphic>
          <a:graphicData uri="http://schemas.openxmlformats.org/drawingml/2006/table">
            <a:tbl>
              <a:tblPr firstRow="1" bandRow="1">
                <a:tableStyleId>{00A15C55-8517-42AA-B614-E9B94910E393}</a:tableStyleId>
              </a:tblPr>
              <a:tblGrid>
                <a:gridCol w="11581838">
                  <a:extLst>
                    <a:ext uri="{9D8B030D-6E8A-4147-A177-3AD203B41FA5}">
                      <a16:colId xmlns:a16="http://schemas.microsoft.com/office/drawing/2014/main" val="20000"/>
                    </a:ext>
                  </a:extLst>
                </a:gridCol>
                <a:gridCol w="4014962">
                  <a:extLst>
                    <a:ext uri="{9D8B030D-6E8A-4147-A177-3AD203B41FA5}">
                      <a16:colId xmlns:a16="http://schemas.microsoft.com/office/drawing/2014/main" val="20001"/>
                    </a:ext>
                  </a:extLst>
                </a:gridCol>
                <a:gridCol w="2580015">
                  <a:extLst>
                    <a:ext uri="{9D8B030D-6E8A-4147-A177-3AD203B41FA5}">
                      <a16:colId xmlns:a16="http://schemas.microsoft.com/office/drawing/2014/main" val="20002"/>
                    </a:ext>
                  </a:extLst>
                </a:gridCol>
                <a:gridCol w="2732463">
                  <a:extLst>
                    <a:ext uri="{9D8B030D-6E8A-4147-A177-3AD203B41FA5}">
                      <a16:colId xmlns:a16="http://schemas.microsoft.com/office/drawing/2014/main" val="20003"/>
                    </a:ext>
                  </a:extLst>
                </a:gridCol>
              </a:tblGrid>
              <a:tr h="2239054">
                <a:tc>
                  <a:txBody>
                    <a:bodyPr/>
                    <a:lstStyle/>
                    <a:p>
                      <a:r>
                        <a:rPr lang="es-CO" sz="4800" dirty="0">
                          <a:solidFill>
                            <a:schemeClr val="tx1"/>
                          </a:solidFill>
                        </a:rPr>
                        <a:t>ESTABLECIMIENTOS </a:t>
                      </a:r>
                      <a:r>
                        <a:rPr lang="es-CO" sz="4800" baseline="0" dirty="0">
                          <a:solidFill>
                            <a:schemeClr val="tx1"/>
                          </a:solidFill>
                        </a:rPr>
                        <a:t> EDUCATIVOS NO OFICIALES (PRIVADOS)</a:t>
                      </a:r>
                      <a:endParaRPr lang="es-CO" sz="4800" dirty="0">
                        <a:solidFill>
                          <a:schemeClr val="tx1"/>
                        </a:solidFill>
                      </a:endParaRPr>
                    </a:p>
                  </a:txBody>
                  <a:tcPr/>
                </a:tc>
                <a:tc>
                  <a:txBody>
                    <a:bodyPr/>
                    <a:lstStyle/>
                    <a:p>
                      <a:pPr algn="ctr"/>
                      <a:endParaRPr lang="es-CO" sz="4800" dirty="0">
                        <a:solidFill>
                          <a:schemeClr val="tx1"/>
                        </a:solidFill>
                      </a:endParaRPr>
                    </a:p>
                    <a:p>
                      <a:pPr algn="ctr"/>
                      <a:r>
                        <a:rPr lang="es-CO" sz="4800" dirty="0">
                          <a:solidFill>
                            <a:schemeClr val="tx1"/>
                          </a:solidFill>
                        </a:rPr>
                        <a:t>ZONA</a:t>
                      </a:r>
                    </a:p>
                  </a:txBody>
                  <a:tcPr/>
                </a:tc>
                <a:tc>
                  <a:txBody>
                    <a:bodyPr/>
                    <a:lstStyle/>
                    <a:p>
                      <a:pPr algn="ctr"/>
                      <a:endParaRPr lang="es-CO" sz="4800" dirty="0">
                        <a:solidFill>
                          <a:schemeClr val="tx1"/>
                        </a:solidFill>
                      </a:endParaRPr>
                    </a:p>
                    <a:p>
                      <a:pPr algn="ctr"/>
                      <a:r>
                        <a:rPr lang="es-CO" sz="4800" dirty="0">
                          <a:solidFill>
                            <a:schemeClr val="tx1"/>
                          </a:solidFill>
                        </a:rPr>
                        <a:t>SEDES</a:t>
                      </a:r>
                    </a:p>
                  </a:txBody>
                  <a:tcPr/>
                </a:tc>
                <a:tc>
                  <a:txBody>
                    <a:bodyPr/>
                    <a:lstStyle/>
                    <a:p>
                      <a:pPr algn="ctr"/>
                      <a:endParaRPr lang="es-CO" sz="4800" dirty="0">
                        <a:solidFill>
                          <a:schemeClr val="tx1"/>
                        </a:solidFill>
                      </a:endParaRPr>
                    </a:p>
                    <a:p>
                      <a:pPr algn="ctr"/>
                      <a:r>
                        <a:rPr lang="es-CO" sz="4800" dirty="0">
                          <a:solidFill>
                            <a:schemeClr val="tx1"/>
                          </a:solidFill>
                        </a:rPr>
                        <a:t>No.</a:t>
                      </a:r>
                    </a:p>
                  </a:txBody>
                  <a:tcPr/>
                </a:tc>
                <a:extLst>
                  <a:ext uri="{0D108BD9-81ED-4DB2-BD59-A6C34878D82A}">
                    <a16:rowId xmlns:a16="http://schemas.microsoft.com/office/drawing/2014/main" val="10000"/>
                  </a:ext>
                </a:extLst>
              </a:tr>
              <a:tr h="2239054">
                <a:tc>
                  <a:txBody>
                    <a:bodyPr/>
                    <a:lstStyle/>
                    <a:p>
                      <a:r>
                        <a:rPr lang="es-CO" sz="4800" dirty="0"/>
                        <a:t>ESTABLECIMIENTOS</a:t>
                      </a:r>
                      <a:r>
                        <a:rPr lang="es-CO" sz="4800" baseline="0" dirty="0"/>
                        <a:t> EDUCATIVOS NO OFICIALES</a:t>
                      </a:r>
                      <a:endParaRPr lang="es-CO" sz="4800" dirty="0"/>
                    </a:p>
                  </a:txBody>
                  <a:tcPr/>
                </a:tc>
                <a:tc>
                  <a:txBody>
                    <a:bodyPr/>
                    <a:lstStyle/>
                    <a:p>
                      <a:endParaRPr lang="es-CO" sz="4800" dirty="0"/>
                    </a:p>
                  </a:txBody>
                  <a:tcPr/>
                </a:tc>
                <a:tc>
                  <a:txBody>
                    <a:bodyPr/>
                    <a:lstStyle/>
                    <a:p>
                      <a:pPr algn="ctr"/>
                      <a:endParaRPr lang="es-CO" sz="4800" dirty="0"/>
                    </a:p>
                  </a:txBody>
                  <a:tcPr/>
                </a:tc>
                <a:tc>
                  <a:txBody>
                    <a:bodyPr/>
                    <a:lstStyle/>
                    <a:p>
                      <a:pPr algn="ctr"/>
                      <a:r>
                        <a:rPr lang="es-CO" sz="4800" dirty="0"/>
                        <a:t>143</a:t>
                      </a:r>
                    </a:p>
                  </a:txBody>
                  <a:tcPr/>
                </a:tc>
                <a:extLst>
                  <a:ext uri="{0D108BD9-81ED-4DB2-BD59-A6C34878D82A}">
                    <a16:rowId xmlns:a16="http://schemas.microsoft.com/office/drawing/2014/main" val="10001"/>
                  </a:ext>
                </a:extLst>
              </a:tr>
              <a:tr h="1602460">
                <a:tc>
                  <a:txBody>
                    <a:bodyPr/>
                    <a:lstStyle/>
                    <a:p>
                      <a:pPr marL="0" indent="0">
                        <a:buFont typeface="Arial" panose="020B0604020202020204" pitchFamily="34" charset="0"/>
                        <a:buNone/>
                      </a:pPr>
                      <a:r>
                        <a:rPr lang="es-CO" sz="4800" dirty="0"/>
                        <a:t>SEDES EDUCATIVAS NO OFICIALES</a:t>
                      </a:r>
                    </a:p>
                  </a:txBody>
                  <a:tcPr/>
                </a:tc>
                <a:tc>
                  <a:txBody>
                    <a:bodyPr/>
                    <a:lstStyle/>
                    <a:p>
                      <a:endParaRPr lang="es-CO" sz="4800" dirty="0"/>
                    </a:p>
                  </a:txBody>
                  <a:tcPr/>
                </a:tc>
                <a:tc>
                  <a:txBody>
                    <a:bodyPr/>
                    <a:lstStyle/>
                    <a:p>
                      <a:pPr algn="ctr"/>
                      <a:r>
                        <a:rPr lang="es-CO" sz="4800" dirty="0"/>
                        <a:t>143</a:t>
                      </a:r>
                    </a:p>
                  </a:txBody>
                  <a:tcPr/>
                </a:tc>
                <a:tc>
                  <a:txBody>
                    <a:bodyPr/>
                    <a:lstStyle/>
                    <a:p>
                      <a:pPr algn="ctr"/>
                      <a:endParaRPr lang="es-CO" sz="4800"/>
                    </a:p>
                  </a:txBody>
                  <a:tcPr/>
                </a:tc>
                <a:extLst>
                  <a:ext uri="{0D108BD9-81ED-4DB2-BD59-A6C34878D82A}">
                    <a16:rowId xmlns:a16="http://schemas.microsoft.com/office/drawing/2014/main" val="10002"/>
                  </a:ext>
                </a:extLst>
              </a:tr>
              <a:tr h="1602460">
                <a:tc>
                  <a:txBody>
                    <a:bodyPr/>
                    <a:lstStyle/>
                    <a:p>
                      <a:pPr marL="285750" indent="-285750">
                        <a:buFont typeface="Arial" panose="020B0604020202020204" pitchFamily="34" charset="0"/>
                        <a:buChar char="•"/>
                      </a:pPr>
                      <a:r>
                        <a:rPr lang="es-CO" sz="4800" dirty="0"/>
                        <a:t>Urbanas</a:t>
                      </a:r>
                    </a:p>
                  </a:txBody>
                  <a:tcPr/>
                </a:tc>
                <a:tc>
                  <a:txBody>
                    <a:bodyPr/>
                    <a:lstStyle/>
                    <a:p>
                      <a:r>
                        <a:rPr lang="es-CO" sz="4800" dirty="0"/>
                        <a:t>141</a:t>
                      </a:r>
                      <a:r>
                        <a:rPr lang="es-CO" sz="4800" baseline="0" dirty="0"/>
                        <a:t>    (99%)</a:t>
                      </a:r>
                      <a:endParaRPr lang="es-CO" sz="4800" dirty="0"/>
                    </a:p>
                  </a:txBody>
                  <a:tcPr/>
                </a:tc>
                <a:tc>
                  <a:txBody>
                    <a:bodyPr/>
                    <a:lstStyle/>
                    <a:p>
                      <a:pPr algn="ctr"/>
                      <a:endParaRPr lang="es-CO" sz="4800" dirty="0"/>
                    </a:p>
                  </a:txBody>
                  <a:tcPr/>
                </a:tc>
                <a:tc>
                  <a:txBody>
                    <a:bodyPr/>
                    <a:lstStyle/>
                    <a:p>
                      <a:pPr algn="ctr"/>
                      <a:endParaRPr lang="es-CO" sz="4800" dirty="0"/>
                    </a:p>
                  </a:txBody>
                  <a:tcPr/>
                </a:tc>
                <a:extLst>
                  <a:ext uri="{0D108BD9-81ED-4DB2-BD59-A6C34878D82A}">
                    <a16:rowId xmlns:a16="http://schemas.microsoft.com/office/drawing/2014/main" val="10003"/>
                  </a:ext>
                </a:extLst>
              </a:tr>
              <a:tr h="1602460">
                <a:tc>
                  <a:txBody>
                    <a:bodyPr/>
                    <a:lstStyle/>
                    <a:p>
                      <a:pPr marL="285750" indent="-285750">
                        <a:buFont typeface="Arial" panose="020B0604020202020204" pitchFamily="34" charset="0"/>
                        <a:buChar char="•"/>
                      </a:pPr>
                      <a:r>
                        <a:rPr lang="es-CO" sz="4800" dirty="0"/>
                        <a:t>Rurales</a:t>
                      </a:r>
                    </a:p>
                  </a:txBody>
                  <a:tcPr/>
                </a:tc>
                <a:tc>
                  <a:txBody>
                    <a:bodyPr/>
                    <a:lstStyle/>
                    <a:p>
                      <a:r>
                        <a:rPr lang="es-CO" sz="4800" dirty="0"/>
                        <a:t>2         (1%)</a:t>
                      </a:r>
                    </a:p>
                  </a:txBody>
                  <a:tcPr/>
                </a:tc>
                <a:tc>
                  <a:txBody>
                    <a:bodyPr/>
                    <a:lstStyle/>
                    <a:p>
                      <a:pPr algn="ctr"/>
                      <a:endParaRPr lang="es-CO" sz="4800" dirty="0"/>
                    </a:p>
                  </a:txBody>
                  <a:tcPr/>
                </a:tc>
                <a:tc>
                  <a:txBody>
                    <a:bodyPr/>
                    <a:lstStyle/>
                    <a:p>
                      <a:pPr algn="ctr"/>
                      <a:endParaRPr lang="es-CO" sz="4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88206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6"/>
            <a:ext cx="36524100" cy="3495923"/>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DEMANDA</a:t>
            </a:r>
          </a:p>
        </p:txBody>
      </p:sp>
      <p:sp>
        <p:nvSpPr>
          <p:cNvPr id="8" name="CuadroTexto 7"/>
          <p:cNvSpPr txBox="1"/>
          <p:nvPr/>
        </p:nvSpPr>
        <p:spPr>
          <a:xfrm>
            <a:off x="9631680" y="6278880"/>
            <a:ext cx="17307943" cy="1107996"/>
          </a:xfrm>
          <a:prstGeom prst="rect">
            <a:avLst/>
          </a:prstGeom>
          <a:noFill/>
        </p:spPr>
        <p:txBody>
          <a:bodyPr wrap="none" rtlCol="0">
            <a:spAutoFit/>
          </a:bodyPr>
          <a:lstStyle/>
          <a:p>
            <a:r>
              <a:rPr lang="es-MX" sz="6600" b="1" dirty="0"/>
              <a:t>MATRICULA POR SECTOR Y ZONA. 2021</a:t>
            </a:r>
            <a:endParaRPr lang="es-CO" sz="6600" b="1" dirty="0"/>
          </a:p>
        </p:txBody>
      </p:sp>
      <p:graphicFrame>
        <p:nvGraphicFramePr>
          <p:cNvPr id="4" name="Tabla 3"/>
          <p:cNvGraphicFramePr>
            <a:graphicFrameLocks noGrp="1"/>
          </p:cNvGraphicFramePr>
          <p:nvPr>
            <p:extLst>
              <p:ext uri="{D42A27DB-BD31-4B8C-83A1-F6EECF244321}">
                <p14:modId xmlns:p14="http://schemas.microsoft.com/office/powerpoint/2010/main" val="4288665389"/>
              </p:ext>
            </p:extLst>
          </p:nvPr>
        </p:nvGraphicFramePr>
        <p:xfrm>
          <a:off x="6112041" y="9814561"/>
          <a:ext cx="27624506" cy="7346354"/>
        </p:xfrm>
        <a:graphic>
          <a:graphicData uri="http://schemas.openxmlformats.org/drawingml/2006/table">
            <a:tbl>
              <a:tblPr firstRow="1" bandRow="1"/>
              <a:tblGrid>
                <a:gridCol w="3946358">
                  <a:extLst>
                    <a:ext uri="{9D8B030D-6E8A-4147-A177-3AD203B41FA5}">
                      <a16:colId xmlns:a16="http://schemas.microsoft.com/office/drawing/2014/main" val="3307641074"/>
                    </a:ext>
                  </a:extLst>
                </a:gridCol>
                <a:gridCol w="3946358">
                  <a:extLst>
                    <a:ext uri="{9D8B030D-6E8A-4147-A177-3AD203B41FA5}">
                      <a16:colId xmlns:a16="http://schemas.microsoft.com/office/drawing/2014/main" val="4067926638"/>
                    </a:ext>
                  </a:extLst>
                </a:gridCol>
                <a:gridCol w="3946358">
                  <a:extLst>
                    <a:ext uri="{9D8B030D-6E8A-4147-A177-3AD203B41FA5}">
                      <a16:colId xmlns:a16="http://schemas.microsoft.com/office/drawing/2014/main" val="127403074"/>
                    </a:ext>
                  </a:extLst>
                </a:gridCol>
                <a:gridCol w="3946358">
                  <a:extLst>
                    <a:ext uri="{9D8B030D-6E8A-4147-A177-3AD203B41FA5}">
                      <a16:colId xmlns:a16="http://schemas.microsoft.com/office/drawing/2014/main" val="874512242"/>
                    </a:ext>
                  </a:extLst>
                </a:gridCol>
                <a:gridCol w="3946358">
                  <a:extLst>
                    <a:ext uri="{9D8B030D-6E8A-4147-A177-3AD203B41FA5}">
                      <a16:colId xmlns:a16="http://schemas.microsoft.com/office/drawing/2014/main" val="2998784759"/>
                    </a:ext>
                  </a:extLst>
                </a:gridCol>
                <a:gridCol w="3946358">
                  <a:extLst>
                    <a:ext uri="{9D8B030D-6E8A-4147-A177-3AD203B41FA5}">
                      <a16:colId xmlns:a16="http://schemas.microsoft.com/office/drawing/2014/main" val="4221471499"/>
                    </a:ext>
                  </a:extLst>
                </a:gridCol>
                <a:gridCol w="3946358">
                  <a:extLst>
                    <a:ext uri="{9D8B030D-6E8A-4147-A177-3AD203B41FA5}">
                      <a16:colId xmlns:a16="http://schemas.microsoft.com/office/drawing/2014/main" val="3393184116"/>
                    </a:ext>
                  </a:extLst>
                </a:gridCol>
              </a:tblGrid>
              <a:tr h="2011679">
                <a:tc>
                  <a:txBody>
                    <a:bodyPr/>
                    <a:lstStyle/>
                    <a:p>
                      <a:pPr algn="ctr" rtl="0" fontAlgn="b"/>
                      <a:r>
                        <a:rPr lang="es-CO" sz="6000" b="1" i="0" u="none" strike="noStrike" dirty="0">
                          <a:solidFill>
                            <a:schemeClr val="tx1"/>
                          </a:solidFill>
                          <a:effectLst/>
                          <a:latin typeface="Calibri" panose="020F0502020204030204" pitchFamily="34" charset="0"/>
                        </a:rPr>
                        <a:t>ZONA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OFICIAL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a:solidFill>
                            <a:schemeClr val="tx1"/>
                          </a:solidFill>
                          <a:effectLst/>
                          <a:latin typeface="Calibri" panose="020F0502020204030204" pitchFamily="34" charset="0"/>
                        </a:rPr>
                        <a:t>NO OFICIAL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TOTAL MATRICULA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19093576"/>
                  </a:ext>
                </a:extLst>
              </a:tr>
              <a:tr h="1297623">
                <a:tc>
                  <a:txBody>
                    <a:bodyPr/>
                    <a:lstStyle/>
                    <a:p>
                      <a:pPr algn="l" rtl="0" fontAlgn="ctr"/>
                      <a:r>
                        <a:rPr lang="es-CO" sz="6000" b="0" i="0" u="none" strike="noStrike">
                          <a:solidFill>
                            <a:schemeClr val="tx1"/>
                          </a:solidFill>
                          <a:effectLst/>
                          <a:latin typeface="Calibri" panose="020F0502020204030204" pitchFamily="34" charset="0"/>
                        </a:rPr>
                        <a:t>URBANA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84.771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14.638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99,8%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99.409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1843976224"/>
                  </a:ext>
                </a:extLst>
              </a:tr>
              <a:tr h="1249564">
                <a:tc>
                  <a:txBody>
                    <a:bodyPr/>
                    <a:lstStyle/>
                    <a:p>
                      <a:pPr algn="l" rtl="0" fontAlgn="ctr"/>
                      <a:r>
                        <a:rPr lang="es-CO" sz="6000" b="0" i="0" u="none" strike="noStrike">
                          <a:solidFill>
                            <a:schemeClr val="tx1"/>
                          </a:solidFill>
                          <a:effectLst/>
                          <a:latin typeface="Calibri" panose="020F0502020204030204" pitchFamily="34" charset="0"/>
                        </a:rPr>
                        <a:t>RURAL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66,724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a:solidFill>
                            <a:schemeClr val="tx1"/>
                          </a:solidFill>
                          <a:effectLst/>
                          <a:latin typeface="Calibri" panose="020F0502020204030204" pitchFamily="34" charset="0"/>
                        </a:rPr>
                        <a:t>44%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33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0,2%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66.757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40%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2837126505"/>
                  </a:ext>
                </a:extLst>
              </a:tr>
              <a:tr h="1249564">
                <a:tc>
                  <a:txBody>
                    <a:bodyPr/>
                    <a:lstStyle/>
                    <a:p>
                      <a:pPr algn="l" rtl="0" fontAlgn="ctr"/>
                      <a:r>
                        <a:rPr lang="es-CO" sz="6000" b="0" i="0" u="none" strike="noStrike">
                          <a:solidFill>
                            <a:schemeClr val="tx1"/>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151.495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14.671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166.166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4066434137"/>
                  </a:ext>
                </a:extLst>
              </a:tr>
              <a:tr h="1537924">
                <a:tc>
                  <a:txBody>
                    <a:bodyPr/>
                    <a:lstStyle/>
                    <a:p>
                      <a:pPr algn="l" rtl="0" fontAlgn="ctr"/>
                      <a:r>
                        <a:rPr lang="es-CO" sz="6000" b="0" i="0" u="none" strike="noStrike">
                          <a:solidFill>
                            <a:schemeClr val="tx1"/>
                          </a:solidFill>
                          <a:effectLst/>
                          <a:latin typeface="Calibri" panose="020F0502020204030204" pitchFamily="34" charset="0"/>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91%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72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1110544951"/>
                  </a:ext>
                </a:extLst>
              </a:tr>
            </a:tbl>
          </a:graphicData>
        </a:graphic>
      </p:graphicFrame>
      <p:sp>
        <p:nvSpPr>
          <p:cNvPr id="10" name="CuadroTexto 9">
            <a:extLst>
              <a:ext uri="{FF2B5EF4-FFF2-40B4-BE49-F238E27FC236}">
                <a16:creationId xmlns:a16="http://schemas.microsoft.com/office/drawing/2014/main" id="{99EB5B3E-7B88-4114-B93E-58EF1A9754BB}"/>
              </a:ext>
            </a:extLst>
          </p:cNvPr>
          <p:cNvSpPr txBox="1"/>
          <p:nvPr/>
        </p:nvSpPr>
        <p:spPr>
          <a:xfrm>
            <a:off x="6732003" y="18401008"/>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100131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p:txBody>
      </p:sp>
      <p:sp>
        <p:nvSpPr>
          <p:cNvPr id="8" name="CuadroTexto 7"/>
          <p:cNvSpPr txBox="1"/>
          <p:nvPr/>
        </p:nvSpPr>
        <p:spPr>
          <a:xfrm>
            <a:off x="7315199" y="5747352"/>
            <a:ext cx="23021046" cy="1107996"/>
          </a:xfrm>
          <a:prstGeom prst="rect">
            <a:avLst/>
          </a:prstGeom>
          <a:noFill/>
        </p:spPr>
        <p:txBody>
          <a:bodyPr wrap="none" rtlCol="0">
            <a:spAutoFit/>
          </a:bodyPr>
          <a:lstStyle/>
          <a:p>
            <a:r>
              <a:rPr lang="es-CO" sz="4800" b="1" dirty="0"/>
              <a:t>MATRICULA OFICIAL VULNERABLE CARACTERIZADA EN EL SIMAT</a:t>
            </a:r>
            <a:r>
              <a:rPr lang="es-CO" sz="6600" b="1" dirty="0"/>
              <a:t>. </a:t>
            </a:r>
            <a:r>
              <a:rPr lang="es-CO" sz="4800" b="1" dirty="0"/>
              <a:t>2021</a:t>
            </a:r>
            <a:r>
              <a:rPr lang="es-CO" sz="6600" b="1" dirty="0"/>
              <a:t> </a:t>
            </a:r>
          </a:p>
        </p:txBody>
      </p:sp>
      <p:graphicFrame>
        <p:nvGraphicFramePr>
          <p:cNvPr id="2" name="Tabla 1"/>
          <p:cNvGraphicFramePr>
            <a:graphicFrameLocks noGrp="1"/>
          </p:cNvGraphicFramePr>
          <p:nvPr>
            <p:extLst>
              <p:ext uri="{D42A27DB-BD31-4B8C-83A1-F6EECF244321}">
                <p14:modId xmlns:p14="http://schemas.microsoft.com/office/powerpoint/2010/main" val="358641101"/>
              </p:ext>
            </p:extLst>
          </p:nvPr>
        </p:nvGraphicFramePr>
        <p:xfrm>
          <a:off x="5678905" y="8083245"/>
          <a:ext cx="27672632" cy="12283121"/>
        </p:xfrm>
        <a:graphic>
          <a:graphicData uri="http://schemas.openxmlformats.org/drawingml/2006/table">
            <a:tbl>
              <a:tblPr firstRow="1" bandRow="1">
                <a:tableStyleId>{5C22544A-7EE6-4342-B048-85BDC9FD1C3A}</a:tableStyleId>
              </a:tblPr>
              <a:tblGrid>
                <a:gridCol w="11585713">
                  <a:extLst>
                    <a:ext uri="{9D8B030D-6E8A-4147-A177-3AD203B41FA5}">
                      <a16:colId xmlns:a16="http://schemas.microsoft.com/office/drawing/2014/main" val="3614970855"/>
                    </a:ext>
                  </a:extLst>
                </a:gridCol>
                <a:gridCol w="7947909">
                  <a:extLst>
                    <a:ext uri="{9D8B030D-6E8A-4147-A177-3AD203B41FA5}">
                      <a16:colId xmlns:a16="http://schemas.microsoft.com/office/drawing/2014/main" val="3353746547"/>
                    </a:ext>
                  </a:extLst>
                </a:gridCol>
                <a:gridCol w="8139010">
                  <a:extLst>
                    <a:ext uri="{9D8B030D-6E8A-4147-A177-3AD203B41FA5}">
                      <a16:colId xmlns:a16="http://schemas.microsoft.com/office/drawing/2014/main" val="433915698"/>
                    </a:ext>
                  </a:extLst>
                </a:gridCol>
              </a:tblGrid>
              <a:tr h="2388133">
                <a:tc>
                  <a:txBody>
                    <a:bodyPr/>
                    <a:lstStyle/>
                    <a:p>
                      <a:pPr algn="l" rtl="0" fontAlgn="ctr"/>
                      <a:r>
                        <a:rPr lang="es-CO" sz="6600" u="none" strike="noStrike" dirty="0">
                          <a:solidFill>
                            <a:schemeClr val="tx1"/>
                          </a:solidFill>
                          <a:effectLst/>
                        </a:rPr>
                        <a:t>POBLACION</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a:solidFill>
                            <a:schemeClr val="tx1"/>
                          </a:solidFill>
                          <a:effectLst/>
                        </a:rPr>
                        <a:t>MATRICULA CARACTERIZADA</a:t>
                      </a:r>
                      <a:endParaRPr lang="es-CO" sz="6000" b="1" i="0" u="none" strike="noStrike">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098964">
                <a:tc>
                  <a:txBody>
                    <a:bodyPr/>
                    <a:lstStyle/>
                    <a:p>
                      <a:pPr algn="l" rtl="0" fontAlgn="ctr"/>
                      <a:r>
                        <a:rPr lang="es-CO" sz="5400" u="none" strike="noStrike" dirty="0">
                          <a:solidFill>
                            <a:schemeClr val="tx1"/>
                          </a:solidFill>
                          <a:effectLst/>
                        </a:rPr>
                        <a:t>MATRICULA OFICIAL</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5400" u="none" strike="noStrike" dirty="0">
                          <a:solidFill>
                            <a:schemeClr val="tx1"/>
                          </a:solidFill>
                          <a:effectLst/>
                        </a:rPr>
                        <a:t>151.495</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a:solidFill>
                            <a:schemeClr val="tx1"/>
                          </a:solidFill>
                          <a:effectLst/>
                        </a:rPr>
                        <a:t> </a:t>
                      </a:r>
                      <a:endParaRPr lang="es-CO" sz="6600" b="0" i="0" u="none" strike="noStrike">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10489951"/>
                  </a:ext>
                </a:extLst>
              </a:tr>
              <a:tr h="1718938">
                <a:tc>
                  <a:txBody>
                    <a:bodyPr/>
                    <a:lstStyle/>
                    <a:p>
                      <a:pPr algn="l" rtl="0" fontAlgn="ctr"/>
                      <a:r>
                        <a:rPr lang="es-CO" sz="5400" u="none" strike="noStrike" dirty="0">
                          <a:solidFill>
                            <a:schemeClr val="tx1"/>
                          </a:solidFill>
                          <a:effectLst/>
                        </a:rPr>
                        <a:t>POBLACIÓN CON DISCAPACIDAD</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u="none" strike="noStrike" dirty="0">
                          <a:solidFill>
                            <a:schemeClr val="tx1"/>
                          </a:solidFill>
                          <a:effectLst/>
                        </a:rPr>
                        <a:t>2.940</a:t>
                      </a:r>
                      <a:endParaRPr lang="es-CO" sz="54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u="none" strike="noStrike" dirty="0">
                          <a:solidFill>
                            <a:schemeClr val="tx1"/>
                          </a:solidFill>
                          <a:effectLst/>
                        </a:rPr>
                        <a:t>2%</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3605631"/>
                  </a:ext>
                </a:extLst>
              </a:tr>
              <a:tr h="1474171">
                <a:tc>
                  <a:txBody>
                    <a:bodyPr/>
                    <a:lstStyle/>
                    <a:p>
                      <a:pPr algn="l" rtl="0" fontAlgn="ctr"/>
                      <a:r>
                        <a:rPr lang="es-CO" sz="5400" u="none" strike="noStrike" dirty="0">
                          <a:solidFill>
                            <a:schemeClr val="tx1"/>
                          </a:solidFill>
                          <a:effectLst/>
                        </a:rPr>
                        <a:t>POBLACIÓN ETNICA</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u="none" strike="noStrike" dirty="0">
                          <a:solidFill>
                            <a:schemeClr val="tx1"/>
                          </a:solidFill>
                          <a:effectLst/>
                        </a:rPr>
                        <a:t>8.168</a:t>
                      </a:r>
                      <a:endParaRPr lang="es-CO" sz="54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u="none" strike="noStrike" dirty="0">
                          <a:solidFill>
                            <a:schemeClr val="tx1"/>
                          </a:solidFill>
                          <a:effectLst/>
                        </a:rPr>
                        <a:t>5%</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r h="1914734">
                <a:tc>
                  <a:txBody>
                    <a:bodyPr/>
                    <a:lstStyle/>
                    <a:p>
                      <a:pPr algn="l" rtl="0" fontAlgn="ctr"/>
                      <a:r>
                        <a:rPr lang="es-CO" sz="5400" u="none" strike="noStrike">
                          <a:solidFill>
                            <a:schemeClr val="tx1"/>
                          </a:solidFill>
                          <a:effectLst/>
                        </a:rPr>
                        <a:t>POBLACIÓN VICTIMA DEL CONFLICTO</a:t>
                      </a:r>
                      <a:endParaRPr lang="es-CO" sz="5400" b="0"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5400" b="0" i="0" u="none" strike="noStrike" dirty="0">
                          <a:solidFill>
                            <a:schemeClr val="tx1"/>
                          </a:solidFill>
                          <a:effectLst/>
                          <a:latin typeface="Calibri" panose="020F0502020204030204" pitchFamily="34" charset="0"/>
                        </a:rPr>
                        <a:t>2</a:t>
                      </a:r>
                      <a:r>
                        <a:rPr lang="es-CO" sz="5400" b="0" i="0" u="none" strike="noStrike" dirty="0">
                          <a:solidFill>
                            <a:schemeClr val="tx1"/>
                          </a:solidFill>
                          <a:effectLst/>
                          <a:latin typeface="Calibri" panose="020F0502020204030204" pitchFamily="34" charset="0"/>
                        </a:rPr>
                        <a:t>7.447</a:t>
                      </a:r>
                    </a:p>
                  </a:txBody>
                  <a:tcPr marL="9525" marR="9525" marT="9525" marB="0" anchor="b"/>
                </a:tc>
                <a:tc>
                  <a:txBody>
                    <a:bodyPr/>
                    <a:lstStyle/>
                    <a:p>
                      <a:pPr algn="ctr" rtl="0" fontAlgn="b"/>
                      <a:r>
                        <a:rPr lang="es-CO" sz="5400" u="none" strike="noStrike" dirty="0">
                          <a:solidFill>
                            <a:schemeClr val="tx1"/>
                          </a:solidFill>
                          <a:effectLst/>
                        </a:rPr>
                        <a:t>18%</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0382409"/>
                  </a:ext>
                </a:extLst>
              </a:tr>
              <a:tr h="1773447">
                <a:tc>
                  <a:txBody>
                    <a:bodyPr/>
                    <a:lstStyle/>
                    <a:p>
                      <a:pPr algn="l" rtl="0" fontAlgn="ctr"/>
                      <a:r>
                        <a:rPr lang="es-CO" sz="5400" u="none" strike="noStrike" dirty="0">
                          <a:solidFill>
                            <a:schemeClr val="tx1"/>
                          </a:solidFill>
                          <a:effectLst/>
                        </a:rPr>
                        <a:t>POBLACIÓN CON TALENTOS EXCEPCIONALES</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5400" b="0" i="0" u="none" strike="noStrike" dirty="0">
                          <a:solidFill>
                            <a:schemeClr val="tx1"/>
                          </a:solidFill>
                          <a:effectLst/>
                          <a:latin typeface="Calibri" panose="020F0502020204030204" pitchFamily="34" charset="0"/>
                        </a:rPr>
                        <a:t>1</a:t>
                      </a:r>
                      <a:r>
                        <a:rPr lang="es-CO" sz="5400" b="0" i="0" u="none" strike="noStrike" dirty="0">
                          <a:solidFill>
                            <a:schemeClr val="tx1"/>
                          </a:solidFill>
                          <a:effectLst/>
                          <a:latin typeface="Calibri" panose="020F0502020204030204" pitchFamily="34" charset="0"/>
                        </a:rPr>
                        <a:t>16</a:t>
                      </a:r>
                    </a:p>
                  </a:txBody>
                  <a:tcPr marL="9525" marR="9525" marT="9525" marB="0" anchor="b"/>
                </a:tc>
                <a:tc>
                  <a:txBody>
                    <a:bodyPr/>
                    <a:lstStyle/>
                    <a:p>
                      <a:pPr algn="ctr" rtl="0" fontAlgn="b"/>
                      <a:r>
                        <a:rPr lang="es-CO" sz="5400" u="none" strike="noStrike" dirty="0">
                          <a:solidFill>
                            <a:schemeClr val="tx1"/>
                          </a:solidFill>
                          <a:effectLst/>
                        </a:rPr>
                        <a:t>0,1%</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5606770"/>
                  </a:ext>
                </a:extLst>
              </a:tr>
              <a:tr h="1914734">
                <a:tc>
                  <a:txBody>
                    <a:bodyPr/>
                    <a:lstStyle/>
                    <a:p>
                      <a:pPr algn="l" rtl="0" fontAlgn="ctr"/>
                      <a:r>
                        <a:rPr lang="es-CO" sz="5400" b="1" u="none" strike="noStrike">
                          <a:solidFill>
                            <a:schemeClr val="tx1"/>
                          </a:solidFill>
                          <a:effectLst/>
                        </a:rPr>
                        <a:t>TOTAL POBLACION VULNERABLE</a:t>
                      </a:r>
                      <a:endParaRPr lang="es-CO" sz="54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b="1" u="none" strike="noStrike" dirty="0">
                          <a:solidFill>
                            <a:schemeClr val="tx1"/>
                          </a:solidFill>
                          <a:effectLst/>
                        </a:rPr>
                        <a:t>38.671</a:t>
                      </a:r>
                      <a:endParaRPr lang="es-CO" sz="54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b="1" u="none" strike="noStrike" dirty="0">
                          <a:solidFill>
                            <a:schemeClr val="tx1"/>
                          </a:solidFill>
                          <a:effectLst/>
                        </a:rPr>
                        <a:t>26,0%</a:t>
                      </a:r>
                      <a:endParaRPr lang="es-CO" sz="54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1295763"/>
                  </a:ext>
                </a:extLst>
              </a:tr>
            </a:tbl>
          </a:graphicData>
        </a:graphic>
      </p:graphicFrame>
      <p:sp>
        <p:nvSpPr>
          <p:cNvPr id="7" name="CuadroTexto 6"/>
          <p:cNvSpPr txBox="1"/>
          <p:nvPr/>
        </p:nvSpPr>
        <p:spPr>
          <a:xfrm>
            <a:off x="7150154" y="20903861"/>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2353050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274319"/>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584496" y="6443513"/>
            <a:ext cx="23197456" cy="1107996"/>
          </a:xfrm>
          <a:prstGeom prst="rect">
            <a:avLst/>
          </a:prstGeom>
          <a:noFill/>
        </p:spPr>
        <p:txBody>
          <a:bodyPr wrap="square" rtlCol="0">
            <a:spAutoFit/>
          </a:bodyPr>
          <a:lstStyle/>
          <a:p>
            <a:r>
              <a:rPr lang="es-CO" sz="6600" b="1" dirty="0"/>
              <a:t>MATRICULA OFICIAL POR NIVELES EDUCATIVOS, 2021</a:t>
            </a:r>
          </a:p>
        </p:txBody>
      </p:sp>
      <p:graphicFrame>
        <p:nvGraphicFramePr>
          <p:cNvPr id="7" name="Tabla 6"/>
          <p:cNvGraphicFramePr>
            <a:graphicFrameLocks noGrp="1"/>
          </p:cNvGraphicFramePr>
          <p:nvPr>
            <p:extLst>
              <p:ext uri="{D42A27DB-BD31-4B8C-83A1-F6EECF244321}">
                <p14:modId xmlns:p14="http://schemas.microsoft.com/office/powerpoint/2010/main" val="2058020141"/>
              </p:ext>
            </p:extLst>
          </p:nvPr>
        </p:nvGraphicFramePr>
        <p:xfrm>
          <a:off x="8584496" y="9829395"/>
          <a:ext cx="19102208" cy="6380474"/>
        </p:xfrm>
        <a:graphic>
          <a:graphicData uri="http://schemas.openxmlformats.org/drawingml/2006/table">
            <a:tbl>
              <a:tblPr firstRow="1" bandRow="1">
                <a:tableStyleId>{5C22544A-7EE6-4342-B048-85BDC9FD1C3A}</a:tableStyleId>
              </a:tblPr>
              <a:tblGrid>
                <a:gridCol w="7865616">
                  <a:extLst>
                    <a:ext uri="{9D8B030D-6E8A-4147-A177-3AD203B41FA5}">
                      <a16:colId xmlns:a16="http://schemas.microsoft.com/office/drawing/2014/main" val="778385244"/>
                    </a:ext>
                  </a:extLst>
                </a:gridCol>
                <a:gridCol w="5618296">
                  <a:extLst>
                    <a:ext uri="{9D8B030D-6E8A-4147-A177-3AD203B41FA5}">
                      <a16:colId xmlns:a16="http://schemas.microsoft.com/office/drawing/2014/main" val="3059857341"/>
                    </a:ext>
                  </a:extLst>
                </a:gridCol>
                <a:gridCol w="5618296">
                  <a:extLst>
                    <a:ext uri="{9D8B030D-6E8A-4147-A177-3AD203B41FA5}">
                      <a16:colId xmlns:a16="http://schemas.microsoft.com/office/drawing/2014/main" val="405167017"/>
                    </a:ext>
                  </a:extLst>
                </a:gridCol>
              </a:tblGrid>
              <a:tr h="1755429">
                <a:tc>
                  <a:txBody>
                    <a:bodyPr/>
                    <a:lstStyle/>
                    <a:p>
                      <a:pPr algn="l" rtl="0" fontAlgn="ctr"/>
                      <a:r>
                        <a:rPr lang="es-CO" sz="6000" u="none" strike="noStrike" dirty="0">
                          <a:solidFill>
                            <a:schemeClr val="tx1"/>
                          </a:solidFill>
                          <a:effectLst/>
                        </a:rPr>
                        <a:t>NIVEL</a:t>
                      </a:r>
                      <a:r>
                        <a:rPr lang="es-CO" sz="6600" u="none" strike="noStrike" dirty="0">
                          <a:solidFill>
                            <a:schemeClr val="tx1"/>
                          </a:solidFill>
                          <a:effectLst/>
                        </a:rPr>
                        <a:t> </a:t>
                      </a:r>
                      <a:r>
                        <a:rPr lang="es-CO" sz="6000" u="none" strike="noStrike" dirty="0">
                          <a:solidFill>
                            <a:schemeClr val="tx1"/>
                          </a:solidFill>
                          <a:effectLst/>
                        </a:rPr>
                        <a:t>EDUCATIVO</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1857858"/>
                  </a:ext>
                </a:extLst>
              </a:tr>
              <a:tr h="929345">
                <a:tc>
                  <a:txBody>
                    <a:bodyPr/>
                    <a:lstStyle/>
                    <a:p>
                      <a:pPr algn="l" rtl="0" fontAlgn="ctr"/>
                      <a:r>
                        <a:rPr lang="es-CO" sz="6000" b="0" i="0" u="none" strike="noStrike" dirty="0">
                          <a:solidFill>
                            <a:schemeClr val="tx1"/>
                          </a:solidFill>
                          <a:effectLst/>
                          <a:latin typeface="Calibri" panose="020F0502020204030204" pitchFamily="34" charset="0"/>
                        </a:rPr>
                        <a:t>PREESCOLAR</a:t>
                      </a:r>
                    </a:p>
                  </a:txBody>
                  <a:tcPr marL="9525" marR="9525" marT="9525" marB="0" anchor="ctr"/>
                </a:tc>
                <a:tc>
                  <a:txBody>
                    <a:bodyPr/>
                    <a:lstStyle/>
                    <a:p>
                      <a:pPr algn="ctr" rtl="0" fontAlgn="b"/>
                      <a:r>
                        <a:rPr lang="es-CO" sz="6000" b="0" i="0" u="none" strike="noStrike" dirty="0">
                          <a:solidFill>
                            <a:schemeClr val="tx1"/>
                          </a:solidFill>
                          <a:effectLst/>
                          <a:latin typeface="Calibri" panose="020F0502020204030204" pitchFamily="34" charset="0"/>
                        </a:rPr>
                        <a:t>10.219</a:t>
                      </a:r>
                    </a:p>
                  </a:txBody>
                  <a:tcPr marL="9525" marR="9525" marT="9525" marB="0" anchor="b"/>
                </a:tc>
                <a:tc>
                  <a:txBody>
                    <a:bodyPr/>
                    <a:lstStyle/>
                    <a:p>
                      <a:pPr algn="ctr" rtl="0" fontAlgn="b"/>
                      <a:r>
                        <a:rPr lang="es-CO" sz="6000" u="none" strike="noStrike" dirty="0">
                          <a:solidFill>
                            <a:schemeClr val="tx1"/>
                          </a:solidFill>
                          <a:effectLst/>
                        </a:rPr>
                        <a:t>7%</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190374"/>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BASICA PRIMARIA</a:t>
                      </a:r>
                    </a:p>
                  </a:txBody>
                  <a:tcPr marL="9525" marR="9525" marT="9525" marB="0" anchor="ctr"/>
                </a:tc>
                <a:tc>
                  <a:txBody>
                    <a:bodyPr/>
                    <a:lstStyle/>
                    <a:p>
                      <a:pPr algn="ctr" rtl="0" fontAlgn="b"/>
                      <a:r>
                        <a:rPr lang="es-CO" sz="6000" u="none" strike="noStrike" dirty="0">
                          <a:solidFill>
                            <a:schemeClr val="tx1"/>
                          </a:solidFill>
                          <a:effectLst/>
                        </a:rPr>
                        <a:t>64.602</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43%</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BASICA SECUNDARIA</a:t>
                      </a:r>
                    </a:p>
                  </a:txBody>
                  <a:tcPr marL="9525" marR="9525" marT="9525" marB="0" anchor="ctr"/>
                </a:tc>
                <a:tc>
                  <a:txBody>
                    <a:bodyPr/>
                    <a:lstStyle/>
                    <a:p>
                      <a:pPr algn="ctr" rtl="0" fontAlgn="b"/>
                      <a:r>
                        <a:rPr lang="es-CO" sz="6000" u="none" strike="noStrike" dirty="0">
                          <a:solidFill>
                            <a:schemeClr val="tx1"/>
                          </a:solidFill>
                          <a:effectLst/>
                        </a:rPr>
                        <a:t>56.428</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37%</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MEDIA</a:t>
                      </a:r>
                    </a:p>
                  </a:txBody>
                  <a:tcPr marL="9525" marR="9525" marT="9525" marB="0" anchor="ctr"/>
                </a:tc>
                <a:tc>
                  <a:txBody>
                    <a:bodyPr/>
                    <a:lstStyle/>
                    <a:p>
                      <a:pPr algn="ctr" rtl="0" fontAlgn="b"/>
                      <a:r>
                        <a:rPr lang="es-CO" sz="6000" u="none" strike="noStrike" dirty="0">
                          <a:solidFill>
                            <a:schemeClr val="tx1"/>
                          </a:solidFill>
                          <a:effectLst/>
                        </a:rPr>
                        <a:t>20.246</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13%</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r h="894924">
                <a:tc>
                  <a:txBody>
                    <a:bodyPr/>
                    <a:lstStyle/>
                    <a:p>
                      <a:pPr algn="l" rtl="0" fontAlgn="ctr"/>
                      <a:r>
                        <a:rPr lang="es-CO" sz="6000" b="1" u="none" strike="noStrike">
                          <a:solidFill>
                            <a:schemeClr val="tx1"/>
                          </a:solidFill>
                          <a:effectLst/>
                        </a:rPr>
                        <a:t>TOTAL</a:t>
                      </a:r>
                      <a:endParaRPr lang="es-CO" sz="60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b="1" u="none" strike="noStrike" dirty="0">
                          <a:solidFill>
                            <a:schemeClr val="tx1"/>
                          </a:solidFill>
                          <a:effectLst/>
                        </a:rPr>
                        <a:t>151.495</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b="1" u="none" strike="noStrike" dirty="0">
                          <a:solidFill>
                            <a:schemeClr val="tx1"/>
                          </a:solidFill>
                          <a:effectLst/>
                        </a:rPr>
                        <a:t>100%</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9788407"/>
                  </a:ext>
                </a:extLst>
              </a:tr>
            </a:tbl>
          </a:graphicData>
        </a:graphic>
      </p:graphicFrame>
      <p:sp>
        <p:nvSpPr>
          <p:cNvPr id="8" name="CuadroTexto 7">
            <a:extLst>
              <a:ext uri="{FF2B5EF4-FFF2-40B4-BE49-F238E27FC236}">
                <a16:creationId xmlns:a16="http://schemas.microsoft.com/office/drawing/2014/main" id="{050E6677-3962-49E7-83B2-4D45B005EC2B}"/>
              </a:ext>
            </a:extLst>
          </p:cNvPr>
          <p:cNvSpPr txBox="1"/>
          <p:nvPr/>
        </p:nvSpPr>
        <p:spPr>
          <a:xfrm>
            <a:off x="7959335" y="18990252"/>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254808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7792016" y="6415575"/>
            <a:ext cx="20310544" cy="1107996"/>
          </a:xfrm>
          <a:prstGeom prst="rect">
            <a:avLst/>
          </a:prstGeom>
          <a:noFill/>
        </p:spPr>
        <p:txBody>
          <a:bodyPr wrap="square" rtlCol="0">
            <a:spAutoFit/>
          </a:bodyPr>
          <a:lstStyle/>
          <a:p>
            <a:r>
              <a:rPr lang="es-CO" sz="6600" b="1" dirty="0"/>
              <a:t>MATRICULA OFICIAL POR METODOLOGIA, 2021</a:t>
            </a:r>
          </a:p>
        </p:txBody>
      </p:sp>
      <p:sp>
        <p:nvSpPr>
          <p:cNvPr id="5" name="CuadroTexto 4"/>
          <p:cNvSpPr txBox="1"/>
          <p:nvPr/>
        </p:nvSpPr>
        <p:spPr>
          <a:xfrm>
            <a:off x="5911392" y="20421600"/>
            <a:ext cx="11675568" cy="707886"/>
          </a:xfrm>
          <a:prstGeom prst="rect">
            <a:avLst/>
          </a:prstGeom>
          <a:noFill/>
        </p:spPr>
        <p:txBody>
          <a:bodyPr wrap="square" rtlCol="0">
            <a:spAutoFit/>
          </a:bodyPr>
          <a:lstStyle/>
          <a:p>
            <a:r>
              <a:rPr lang="es-MX" sz="4000" dirty="0"/>
              <a:t>Corte SIMAT 1 Junio</a:t>
            </a:r>
            <a:endParaRPr lang="es-CO" sz="4000" dirty="0"/>
          </a:p>
        </p:txBody>
      </p:sp>
      <p:graphicFrame>
        <p:nvGraphicFramePr>
          <p:cNvPr id="8" name="Tabla 7"/>
          <p:cNvGraphicFramePr>
            <a:graphicFrameLocks noGrp="1"/>
          </p:cNvGraphicFramePr>
          <p:nvPr>
            <p:extLst>
              <p:ext uri="{D42A27DB-BD31-4B8C-83A1-F6EECF244321}">
                <p14:modId xmlns:p14="http://schemas.microsoft.com/office/powerpoint/2010/main" val="2539386840"/>
              </p:ext>
            </p:extLst>
          </p:nvPr>
        </p:nvGraphicFramePr>
        <p:xfrm>
          <a:off x="6062705" y="8334211"/>
          <a:ext cx="26333239" cy="11604778"/>
        </p:xfrm>
        <a:graphic>
          <a:graphicData uri="http://schemas.openxmlformats.org/drawingml/2006/table">
            <a:tbl>
              <a:tblPr/>
              <a:tblGrid>
                <a:gridCol w="13158635">
                  <a:extLst>
                    <a:ext uri="{9D8B030D-6E8A-4147-A177-3AD203B41FA5}">
                      <a16:colId xmlns:a16="http://schemas.microsoft.com/office/drawing/2014/main" val="1455165477"/>
                    </a:ext>
                  </a:extLst>
                </a:gridCol>
                <a:gridCol w="6515439">
                  <a:extLst>
                    <a:ext uri="{9D8B030D-6E8A-4147-A177-3AD203B41FA5}">
                      <a16:colId xmlns:a16="http://schemas.microsoft.com/office/drawing/2014/main" val="3759770456"/>
                    </a:ext>
                  </a:extLst>
                </a:gridCol>
                <a:gridCol w="6659165">
                  <a:extLst>
                    <a:ext uri="{9D8B030D-6E8A-4147-A177-3AD203B41FA5}">
                      <a16:colId xmlns:a16="http://schemas.microsoft.com/office/drawing/2014/main" val="4030301355"/>
                    </a:ext>
                  </a:extLst>
                </a:gridCol>
              </a:tblGrid>
              <a:tr h="829076">
                <a:tc>
                  <a:txBody>
                    <a:bodyPr/>
                    <a:lstStyle/>
                    <a:p>
                      <a:pPr algn="l" rtl="0" fontAlgn="ctr"/>
                      <a:r>
                        <a:rPr lang="es-CO" sz="6600" b="1" i="0" u="none" strike="noStrike" dirty="0">
                          <a:solidFill>
                            <a:schemeClr val="tx1"/>
                          </a:solidFill>
                          <a:effectLst/>
                          <a:latin typeface="Arial" panose="020B0604020202020204" pitchFamily="34" charset="0"/>
                        </a:rPr>
                        <a:t>METODOLOGIA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tc>
                  <a:txBody>
                    <a:bodyPr/>
                    <a:lstStyle/>
                    <a:p>
                      <a:pPr algn="ctr" rtl="0" fontAlgn="b"/>
                      <a:r>
                        <a:rPr lang="es-CO" sz="6600" b="1" i="0" u="none" strike="noStrike">
                          <a:solidFill>
                            <a:schemeClr val="tx1"/>
                          </a:solidFill>
                          <a:effectLst/>
                          <a:latin typeface="Arial" panose="020B0604020202020204" pitchFamily="34" charset="0"/>
                        </a:rPr>
                        <a:t>MATRICULA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tc>
                  <a:txBody>
                    <a:bodyPr/>
                    <a:lstStyle/>
                    <a:p>
                      <a:pPr algn="ctr" rtl="0" fontAlgn="b"/>
                      <a:r>
                        <a:rPr lang="es-CO" sz="6600" b="1" i="0" u="none" strike="noStrike" dirty="0">
                          <a:solidFill>
                            <a:schemeClr val="tx1"/>
                          </a:solidFill>
                          <a:effectLst/>
                          <a:latin typeface="Arial" panose="020B060402020202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extLst>
                  <a:ext uri="{0D108BD9-81ED-4DB2-BD59-A6C34878D82A}">
                    <a16:rowId xmlns:a16="http://schemas.microsoft.com/office/drawing/2014/main" val="566147798"/>
                  </a:ext>
                </a:extLst>
              </a:tr>
              <a:tr h="762751">
                <a:tc>
                  <a:txBody>
                    <a:bodyPr/>
                    <a:lstStyle/>
                    <a:p>
                      <a:pPr algn="l" rtl="0" fontAlgn="ctr"/>
                      <a:r>
                        <a:rPr lang="es-CO" sz="6000" b="0" i="0" u="none" strike="noStrike" dirty="0">
                          <a:solidFill>
                            <a:schemeClr val="tx1"/>
                          </a:solidFill>
                          <a:effectLst/>
                          <a:latin typeface="Arial" panose="020B0604020202020204" pitchFamily="34" charset="0"/>
                        </a:rPr>
                        <a:t>TRADICIONAL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105.126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69%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1516156935"/>
                  </a:ext>
                </a:extLst>
              </a:tr>
              <a:tr h="729588">
                <a:tc>
                  <a:txBody>
                    <a:bodyPr/>
                    <a:lstStyle/>
                    <a:p>
                      <a:pPr algn="l" rtl="0" fontAlgn="ctr"/>
                      <a:r>
                        <a:rPr lang="es-CO" sz="6000" b="0" i="0" u="none" strike="noStrike" dirty="0">
                          <a:solidFill>
                            <a:schemeClr val="tx1"/>
                          </a:solidFill>
                          <a:effectLst/>
                          <a:latin typeface="Arial" panose="020B0604020202020204" pitchFamily="34" charset="0"/>
                        </a:rPr>
                        <a:t>ESCUELA NUEVA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31.486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21%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1724181744"/>
                  </a:ext>
                </a:extLst>
              </a:tr>
              <a:tr h="729588">
                <a:tc>
                  <a:txBody>
                    <a:bodyPr/>
                    <a:lstStyle/>
                    <a:p>
                      <a:pPr algn="l" rtl="0" fontAlgn="ctr"/>
                      <a:r>
                        <a:rPr lang="es-CO" sz="6000" b="0" i="0" u="none" strike="noStrike">
                          <a:solidFill>
                            <a:schemeClr val="tx1"/>
                          </a:solidFill>
                          <a:effectLst/>
                          <a:latin typeface="Arial" panose="020B0604020202020204" pitchFamily="34" charset="0"/>
                        </a:rPr>
                        <a:t>POST PRIMARIA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7.324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3808737122"/>
                  </a:ext>
                </a:extLst>
              </a:tr>
              <a:tr h="729588">
                <a:tc>
                  <a:txBody>
                    <a:bodyPr/>
                    <a:lstStyle/>
                    <a:p>
                      <a:pPr algn="l" rtl="0" fontAlgn="ctr"/>
                      <a:r>
                        <a:rPr lang="es-CO" sz="6000" b="0" i="0" u="none" strike="noStrike">
                          <a:solidFill>
                            <a:schemeClr val="tx1"/>
                          </a:solidFill>
                          <a:effectLst/>
                          <a:latin typeface="Arial" panose="020B0604020202020204" pitchFamily="34" charset="0"/>
                        </a:rPr>
                        <a:t>TELESECUNDARIA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191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723001151"/>
                  </a:ext>
                </a:extLst>
              </a:tr>
              <a:tr h="729588">
                <a:tc>
                  <a:txBody>
                    <a:bodyPr/>
                    <a:lstStyle/>
                    <a:p>
                      <a:pPr algn="l" rtl="0" fontAlgn="ctr"/>
                      <a:r>
                        <a:rPr lang="es-CO" sz="6000" b="0" i="0" u="none" strike="noStrike" dirty="0">
                          <a:solidFill>
                            <a:schemeClr val="tx1"/>
                          </a:solidFill>
                          <a:effectLst/>
                          <a:latin typeface="Arial" panose="020B0604020202020204" pitchFamily="34" charset="0"/>
                        </a:rPr>
                        <a:t>SAT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751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0,5%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3691150869"/>
                  </a:ext>
                </a:extLst>
              </a:tr>
              <a:tr h="1359688">
                <a:tc>
                  <a:txBody>
                    <a:bodyPr/>
                    <a:lstStyle/>
                    <a:p>
                      <a:pPr algn="l" rtl="0" fontAlgn="ctr"/>
                      <a:r>
                        <a:rPr lang="es-CO" sz="6000" b="0" i="0" u="none" strike="noStrike">
                          <a:solidFill>
                            <a:schemeClr val="tx1"/>
                          </a:solidFill>
                          <a:effectLst/>
                          <a:latin typeface="Arial" panose="020B0604020202020204" pitchFamily="34" charset="0"/>
                        </a:rPr>
                        <a:t>ACELERACIÓN DEL APRENDIZAJE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MX" sz="6000" b="0" i="0" u="none" strike="noStrike" dirty="0">
                          <a:solidFill>
                            <a:schemeClr val="tx1"/>
                          </a:solidFill>
                          <a:effectLst/>
                          <a:latin typeface="Arial" panose="020B0604020202020204" pitchFamily="34" charset="0"/>
                        </a:rPr>
                        <a:t>6</a:t>
                      </a:r>
                      <a:r>
                        <a:rPr lang="es-CO" sz="6000" b="0" i="0" u="none" strike="noStrike" dirty="0">
                          <a:solidFill>
                            <a:schemeClr val="tx1"/>
                          </a:solidFill>
                          <a:effectLst/>
                          <a:latin typeface="Arial" panose="020B0604020202020204" pitchFamily="34" charset="0"/>
                        </a:rPr>
                        <a:t>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3053606454"/>
                  </a:ext>
                </a:extLst>
              </a:tr>
              <a:tr h="1359688">
                <a:tc>
                  <a:txBody>
                    <a:bodyPr/>
                    <a:lstStyle/>
                    <a:p>
                      <a:pPr algn="l" rtl="0" fontAlgn="ctr"/>
                      <a:r>
                        <a:rPr lang="es-MX" sz="6000" b="0" i="0" u="none" strike="noStrike">
                          <a:solidFill>
                            <a:schemeClr val="tx1"/>
                          </a:solidFill>
                          <a:effectLst/>
                          <a:latin typeface="Arial" panose="020B0604020202020204" pitchFamily="34" charset="0"/>
                        </a:rPr>
                        <a:t>PROGRAMA PARA JOVENES EN EXTRAEDAD Y ADULTOS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MX" sz="6000" b="0" i="0" u="none" strike="noStrike" dirty="0">
                          <a:solidFill>
                            <a:schemeClr val="tx1"/>
                          </a:solidFill>
                          <a:effectLst/>
                          <a:latin typeface="Arial" panose="020B0604020202020204" pitchFamily="34" charset="0"/>
                        </a:rPr>
                        <a:t>4</a:t>
                      </a:r>
                      <a:r>
                        <a:rPr lang="es-CO" sz="6000" b="0" i="0" u="none" strike="noStrike" dirty="0">
                          <a:solidFill>
                            <a:schemeClr val="tx1"/>
                          </a:solidFill>
                          <a:effectLst/>
                          <a:latin typeface="Arial" panose="020B0604020202020204" pitchFamily="34" charset="0"/>
                        </a:rPr>
                        <a:t>.750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2942814122"/>
                  </a:ext>
                </a:extLst>
              </a:tr>
              <a:tr h="729588">
                <a:tc>
                  <a:txBody>
                    <a:bodyPr/>
                    <a:lstStyle/>
                    <a:p>
                      <a:pPr algn="l" rtl="0" fontAlgn="ctr"/>
                      <a:r>
                        <a:rPr lang="es-CO" sz="6000" b="0" i="0" u="none" strike="noStrike">
                          <a:solidFill>
                            <a:schemeClr val="tx1"/>
                          </a:solidFill>
                          <a:effectLst/>
                          <a:latin typeface="Arial" panose="020B0604020202020204" pitchFamily="34" charset="0"/>
                        </a:rPr>
                        <a:t>MEDIA RURAL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1.764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4154482423"/>
                  </a:ext>
                </a:extLst>
              </a:tr>
              <a:tr h="729588">
                <a:tc>
                  <a:txBody>
                    <a:bodyPr/>
                    <a:lstStyle/>
                    <a:p>
                      <a:pPr algn="l" rtl="0" fontAlgn="ctr"/>
                      <a:r>
                        <a:rPr lang="es-CO" sz="6000" b="0" i="0" u="none" strike="noStrike">
                          <a:solidFill>
                            <a:schemeClr val="tx1"/>
                          </a:solidFill>
                          <a:effectLst/>
                          <a:latin typeface="Arial" panose="020B0604020202020204" pitchFamily="34" charset="0"/>
                        </a:rPr>
                        <a:t>UNAD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MX" sz="6000" b="0" i="0" u="none" strike="noStrike" dirty="0">
                          <a:solidFill>
                            <a:schemeClr val="tx1"/>
                          </a:solidFill>
                          <a:effectLst/>
                          <a:latin typeface="Arial" panose="020B0604020202020204" pitchFamily="34" charset="0"/>
                        </a:rPr>
                        <a:t>3</a:t>
                      </a:r>
                      <a:r>
                        <a:rPr lang="es-CO" sz="6000" b="0" i="0" u="none" strike="noStrike" dirty="0">
                          <a:solidFill>
                            <a:schemeClr val="tx1"/>
                          </a:solidFill>
                          <a:effectLst/>
                          <a:latin typeface="Arial" panose="020B0604020202020204" pitchFamily="34" charset="0"/>
                        </a:rPr>
                        <a:t>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809742078"/>
                  </a:ext>
                </a:extLst>
              </a:tr>
              <a:tr h="729588">
                <a:tc>
                  <a:txBody>
                    <a:bodyPr/>
                    <a:lstStyle/>
                    <a:p>
                      <a:pPr algn="l" rtl="0" fontAlgn="ctr"/>
                      <a:r>
                        <a:rPr lang="es-CO" sz="6000" b="1" i="0" u="none" strike="noStrike">
                          <a:solidFill>
                            <a:schemeClr val="tx1"/>
                          </a:solidFill>
                          <a:effectLst/>
                          <a:latin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1" i="0" u="none" strike="noStrike" dirty="0">
                          <a:solidFill>
                            <a:schemeClr val="tx1"/>
                          </a:solidFill>
                          <a:effectLst/>
                          <a:latin typeface="Arial" panose="020B0604020202020204" pitchFamily="34" charset="0"/>
                        </a:rPr>
                        <a:t>151.495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1" i="0" u="none" strike="noStrike" dirty="0">
                          <a:solidFill>
                            <a:schemeClr val="tx1"/>
                          </a:solidFill>
                          <a:effectLst/>
                          <a:latin typeface="Arial" panose="020B0604020202020204" pitchFamily="34" charset="0"/>
                        </a:rPr>
                        <a:t>100,0%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3382211610"/>
                  </a:ext>
                </a:extLst>
              </a:tr>
            </a:tbl>
          </a:graphicData>
        </a:graphic>
      </p:graphicFrame>
    </p:spTree>
    <p:extLst>
      <p:ext uri="{BB962C8B-B14F-4D97-AF65-F5344CB8AC3E}">
        <p14:creationId xmlns:p14="http://schemas.microsoft.com/office/powerpoint/2010/main" val="152179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584496" y="6443513"/>
            <a:ext cx="19102208" cy="1107996"/>
          </a:xfrm>
          <a:prstGeom prst="rect">
            <a:avLst/>
          </a:prstGeom>
          <a:noFill/>
        </p:spPr>
        <p:txBody>
          <a:bodyPr wrap="square" rtlCol="0">
            <a:spAutoFit/>
          </a:bodyPr>
          <a:lstStyle/>
          <a:p>
            <a:r>
              <a:rPr lang="es-CO" sz="6600" b="1" dirty="0"/>
              <a:t>MATRICULA OFICIAL POR JORNADAS, 2021</a:t>
            </a:r>
          </a:p>
        </p:txBody>
      </p:sp>
      <p:sp>
        <p:nvSpPr>
          <p:cNvPr id="5" name="CuadroTexto 4"/>
          <p:cNvSpPr txBox="1"/>
          <p:nvPr/>
        </p:nvSpPr>
        <p:spPr>
          <a:xfrm>
            <a:off x="5911392" y="20421600"/>
            <a:ext cx="11675568" cy="707886"/>
          </a:xfrm>
          <a:prstGeom prst="rect">
            <a:avLst/>
          </a:prstGeom>
          <a:noFill/>
        </p:spPr>
        <p:txBody>
          <a:bodyPr wrap="square" rtlCol="0">
            <a:spAutoFit/>
          </a:bodyPr>
          <a:lstStyle/>
          <a:p>
            <a:r>
              <a:rPr lang="es-MX" sz="4000" dirty="0"/>
              <a:t>Corte SIMAT 4 Junio</a:t>
            </a:r>
            <a:endParaRPr lang="es-CO" sz="4000" dirty="0"/>
          </a:p>
        </p:txBody>
      </p:sp>
      <p:graphicFrame>
        <p:nvGraphicFramePr>
          <p:cNvPr id="7" name="Tabla 6"/>
          <p:cNvGraphicFramePr>
            <a:graphicFrameLocks noGrp="1"/>
          </p:cNvGraphicFramePr>
          <p:nvPr>
            <p:extLst>
              <p:ext uri="{D42A27DB-BD31-4B8C-83A1-F6EECF244321}">
                <p14:modId xmlns:p14="http://schemas.microsoft.com/office/powerpoint/2010/main" val="2398477079"/>
              </p:ext>
            </p:extLst>
          </p:nvPr>
        </p:nvGraphicFramePr>
        <p:xfrm>
          <a:off x="7844590" y="9829395"/>
          <a:ext cx="23937365" cy="10239278"/>
        </p:xfrm>
        <a:graphic>
          <a:graphicData uri="http://schemas.openxmlformats.org/drawingml/2006/table">
            <a:tbl>
              <a:tblPr firstRow="1" bandRow="1">
                <a:tableStyleId>{5C22544A-7EE6-4342-B048-85BDC9FD1C3A}</a:tableStyleId>
              </a:tblPr>
              <a:tblGrid>
                <a:gridCol w="9856563">
                  <a:extLst>
                    <a:ext uri="{9D8B030D-6E8A-4147-A177-3AD203B41FA5}">
                      <a16:colId xmlns:a16="http://schemas.microsoft.com/office/drawing/2014/main" val="778385244"/>
                    </a:ext>
                  </a:extLst>
                </a:gridCol>
                <a:gridCol w="7040401">
                  <a:extLst>
                    <a:ext uri="{9D8B030D-6E8A-4147-A177-3AD203B41FA5}">
                      <a16:colId xmlns:a16="http://schemas.microsoft.com/office/drawing/2014/main" val="3059857341"/>
                    </a:ext>
                  </a:extLst>
                </a:gridCol>
                <a:gridCol w="7040401">
                  <a:extLst>
                    <a:ext uri="{9D8B030D-6E8A-4147-A177-3AD203B41FA5}">
                      <a16:colId xmlns:a16="http://schemas.microsoft.com/office/drawing/2014/main" val="405167017"/>
                    </a:ext>
                  </a:extLst>
                </a:gridCol>
              </a:tblGrid>
              <a:tr h="2120200">
                <a:tc>
                  <a:txBody>
                    <a:bodyPr/>
                    <a:lstStyle/>
                    <a:p>
                      <a:pPr algn="l" rtl="0" fontAlgn="ctr"/>
                      <a:r>
                        <a:rPr lang="es-CO" sz="6600" u="none" strike="noStrike" dirty="0">
                          <a:solidFill>
                            <a:schemeClr val="tx1"/>
                          </a:solidFill>
                          <a:effectLst/>
                        </a:rPr>
                        <a:t>JORNADA</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1857858"/>
                  </a:ext>
                </a:extLst>
              </a:tr>
              <a:tr h="1122459">
                <a:tc>
                  <a:txBody>
                    <a:bodyPr/>
                    <a:lstStyle/>
                    <a:p>
                      <a:pPr algn="l" rtl="0" fontAlgn="ctr"/>
                      <a:r>
                        <a:rPr lang="es-CO" sz="6000" u="none" strike="noStrike" dirty="0">
                          <a:solidFill>
                            <a:schemeClr val="tx1"/>
                          </a:solidFill>
                          <a:effectLst/>
                        </a:rPr>
                        <a:t>COMPLETA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mj-lt"/>
                        </a:rPr>
                        <a:t>8</a:t>
                      </a:r>
                      <a:r>
                        <a:rPr lang="es-CO" sz="6000" b="0" i="0" u="none" strike="noStrike" dirty="0">
                          <a:solidFill>
                            <a:schemeClr val="tx1"/>
                          </a:solidFill>
                          <a:effectLst/>
                          <a:latin typeface="+mj-lt"/>
                        </a:rPr>
                        <a:t>72</a:t>
                      </a:r>
                    </a:p>
                  </a:txBody>
                  <a:tcPr marL="9525" marR="9525" marT="9525" marB="0" anchor="b"/>
                </a:tc>
                <a:tc>
                  <a:txBody>
                    <a:bodyPr/>
                    <a:lstStyle/>
                    <a:p>
                      <a:pPr algn="ctr" rtl="0" fontAlgn="b"/>
                      <a:r>
                        <a:rPr lang="es-CO" sz="6000" u="none" strike="noStrike">
                          <a:solidFill>
                            <a:schemeClr val="tx1"/>
                          </a:solidFill>
                          <a:effectLst/>
                          <a:latin typeface="+mj-lt"/>
                        </a:rPr>
                        <a:t>1%</a:t>
                      </a:r>
                      <a:endParaRPr lang="es-CO" sz="6000" b="0" i="0" u="none" strike="noStrike">
                        <a:solidFill>
                          <a:schemeClr val="tx1"/>
                        </a:solidFill>
                        <a:effectLst/>
                        <a:latin typeface="+mj-lt"/>
                      </a:endParaRPr>
                    </a:p>
                  </a:txBody>
                  <a:tcPr marL="9525" marR="9525" marT="9525" marB="0" anchor="b"/>
                </a:tc>
                <a:extLst>
                  <a:ext uri="{0D108BD9-81ED-4DB2-BD59-A6C34878D82A}">
                    <a16:rowId xmlns:a16="http://schemas.microsoft.com/office/drawing/2014/main" val="3845190374"/>
                  </a:ext>
                </a:extLst>
              </a:tr>
              <a:tr h="1115913">
                <a:tc>
                  <a:txBody>
                    <a:bodyPr/>
                    <a:lstStyle/>
                    <a:p>
                      <a:pPr algn="l" rtl="0" fontAlgn="ctr"/>
                      <a:r>
                        <a:rPr lang="es-CO" sz="6000" u="none" strike="noStrike" dirty="0">
                          <a:solidFill>
                            <a:schemeClr val="tx1"/>
                          </a:solidFill>
                          <a:effectLst/>
                        </a:rPr>
                        <a:t>MAÑANA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latin typeface="+mj-lt"/>
                        </a:rPr>
                        <a:t>92.297</a:t>
                      </a:r>
                      <a:endParaRPr lang="es-CO" sz="6000" b="0" i="0" u="none" strike="noStrike" dirty="0">
                        <a:solidFill>
                          <a:schemeClr val="tx1"/>
                        </a:solidFill>
                        <a:effectLst/>
                        <a:latin typeface="+mj-lt"/>
                      </a:endParaRPr>
                    </a:p>
                  </a:txBody>
                  <a:tcPr marL="9525" marR="9525" marT="9525" marB="0" anchor="b"/>
                </a:tc>
                <a:tc>
                  <a:txBody>
                    <a:bodyPr/>
                    <a:lstStyle/>
                    <a:p>
                      <a:pPr algn="ctr" rtl="0" fontAlgn="b"/>
                      <a:r>
                        <a:rPr lang="es-CO" sz="6000" u="none" strike="noStrike" dirty="0">
                          <a:solidFill>
                            <a:schemeClr val="tx1"/>
                          </a:solidFill>
                          <a:effectLst/>
                          <a:latin typeface="+mj-lt"/>
                        </a:rPr>
                        <a:t>61%</a:t>
                      </a:r>
                      <a:endParaRPr lang="es-CO" sz="60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3335137001"/>
                  </a:ext>
                </a:extLst>
              </a:tr>
              <a:tr h="1115913">
                <a:tc>
                  <a:txBody>
                    <a:bodyPr/>
                    <a:lstStyle/>
                    <a:p>
                      <a:pPr algn="l" rtl="0" fontAlgn="ctr"/>
                      <a:r>
                        <a:rPr lang="es-CO" sz="6000" u="none" strike="noStrike">
                          <a:solidFill>
                            <a:schemeClr val="tx1"/>
                          </a:solidFill>
                          <a:effectLst/>
                        </a:rPr>
                        <a:t>TARDE</a:t>
                      </a:r>
                      <a:endParaRPr lang="es-CO" sz="6000" b="0"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latin typeface="+mj-lt"/>
                        </a:rPr>
                        <a:t>13.533</a:t>
                      </a:r>
                      <a:endParaRPr lang="es-CO" sz="6000" b="0" i="0" u="none" strike="noStrike" dirty="0">
                        <a:solidFill>
                          <a:schemeClr val="tx1"/>
                        </a:solidFill>
                        <a:effectLst/>
                        <a:latin typeface="+mj-lt"/>
                      </a:endParaRPr>
                    </a:p>
                  </a:txBody>
                  <a:tcPr marL="9525" marR="9525" marT="9525" marB="0" anchor="b"/>
                </a:tc>
                <a:tc>
                  <a:txBody>
                    <a:bodyPr/>
                    <a:lstStyle/>
                    <a:p>
                      <a:pPr algn="ctr" rtl="0" fontAlgn="b"/>
                      <a:r>
                        <a:rPr lang="es-CO" sz="6000" u="none" strike="noStrike" dirty="0">
                          <a:solidFill>
                            <a:schemeClr val="tx1"/>
                          </a:solidFill>
                          <a:effectLst/>
                          <a:latin typeface="+mj-lt"/>
                        </a:rPr>
                        <a:t>9%</a:t>
                      </a:r>
                      <a:endParaRPr lang="es-CO" sz="60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622641317"/>
                  </a:ext>
                </a:extLst>
              </a:tr>
              <a:tr h="1115913">
                <a:tc>
                  <a:txBody>
                    <a:bodyPr/>
                    <a:lstStyle/>
                    <a:p>
                      <a:pPr algn="l" rtl="0" fontAlgn="ctr"/>
                      <a:r>
                        <a:rPr lang="es-CO" sz="6000" u="none" strike="noStrike" dirty="0">
                          <a:solidFill>
                            <a:schemeClr val="tx1"/>
                          </a:solidFill>
                          <a:effectLst/>
                        </a:rPr>
                        <a:t>NOCHE</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latin typeface="+mj-lt"/>
                        </a:rPr>
                        <a:t>2.975</a:t>
                      </a:r>
                      <a:endParaRPr lang="es-CO" sz="6000" b="0" i="0" u="none" strike="noStrike" dirty="0">
                        <a:solidFill>
                          <a:schemeClr val="tx1"/>
                        </a:solidFill>
                        <a:effectLst/>
                        <a:latin typeface="+mj-lt"/>
                      </a:endParaRPr>
                    </a:p>
                  </a:txBody>
                  <a:tcPr marL="9525" marR="9525" marT="9525" marB="0" anchor="b"/>
                </a:tc>
                <a:tc>
                  <a:txBody>
                    <a:bodyPr/>
                    <a:lstStyle/>
                    <a:p>
                      <a:pPr algn="ctr" rtl="0" fontAlgn="b"/>
                      <a:r>
                        <a:rPr lang="es-CO" sz="6000" u="none" strike="noStrike" dirty="0">
                          <a:solidFill>
                            <a:schemeClr val="tx1"/>
                          </a:solidFill>
                          <a:effectLst/>
                          <a:latin typeface="+mj-lt"/>
                        </a:rPr>
                        <a:t>2%</a:t>
                      </a:r>
                      <a:endParaRPr lang="es-CO" sz="60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3798226098"/>
                  </a:ext>
                </a:extLst>
              </a:tr>
              <a:tr h="1417054">
                <a:tc>
                  <a:txBody>
                    <a:bodyPr/>
                    <a:lstStyle/>
                    <a:p>
                      <a:pPr algn="l" rtl="0" fontAlgn="ctr"/>
                      <a:r>
                        <a:rPr lang="es-CO" sz="6000" u="none" strike="noStrike" dirty="0">
                          <a:solidFill>
                            <a:schemeClr val="tx1"/>
                          </a:solidFill>
                          <a:effectLst/>
                        </a:rPr>
                        <a:t>FIN DE SEMANA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mj-lt"/>
                        </a:rPr>
                        <a:t>1</a:t>
                      </a:r>
                      <a:r>
                        <a:rPr lang="es-CO" sz="6000" b="0" i="0" u="none" strike="noStrike" dirty="0">
                          <a:solidFill>
                            <a:schemeClr val="tx1"/>
                          </a:solidFill>
                          <a:effectLst/>
                          <a:latin typeface="+mj-lt"/>
                        </a:rPr>
                        <a:t>.939</a:t>
                      </a:r>
                    </a:p>
                  </a:txBody>
                  <a:tcPr marL="9525" marR="9525" marT="9525" marB="0" anchor="b"/>
                </a:tc>
                <a:tc>
                  <a:txBody>
                    <a:bodyPr/>
                    <a:lstStyle/>
                    <a:p>
                      <a:pPr algn="ctr" rtl="0" fontAlgn="b"/>
                      <a:r>
                        <a:rPr lang="es-CO" sz="6000" u="none" strike="noStrike" dirty="0">
                          <a:solidFill>
                            <a:schemeClr val="tx1"/>
                          </a:solidFill>
                          <a:effectLst/>
                          <a:latin typeface="+mj-lt"/>
                        </a:rPr>
                        <a:t>1%</a:t>
                      </a:r>
                      <a:endParaRPr lang="es-CO" sz="60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1531295033"/>
                  </a:ext>
                </a:extLst>
              </a:tr>
              <a:tr h="1115913">
                <a:tc>
                  <a:txBody>
                    <a:bodyPr/>
                    <a:lstStyle/>
                    <a:p>
                      <a:pPr algn="l" rtl="0" fontAlgn="ctr"/>
                      <a:r>
                        <a:rPr lang="es-CO" sz="6000" u="none" strike="noStrike" dirty="0">
                          <a:solidFill>
                            <a:schemeClr val="tx1"/>
                          </a:solidFill>
                          <a:effectLst/>
                        </a:rPr>
                        <a:t>UNICA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mj-lt"/>
                        </a:rPr>
                        <a:t>3</a:t>
                      </a:r>
                      <a:r>
                        <a:rPr lang="es-CO" sz="6000" b="0" i="0" u="none" strike="noStrike" dirty="0">
                          <a:solidFill>
                            <a:schemeClr val="tx1"/>
                          </a:solidFill>
                          <a:effectLst/>
                          <a:latin typeface="+mj-lt"/>
                        </a:rPr>
                        <a:t>9.879</a:t>
                      </a:r>
                    </a:p>
                  </a:txBody>
                  <a:tcPr marL="9525" marR="9525" marT="9525" marB="0" anchor="b"/>
                </a:tc>
                <a:tc>
                  <a:txBody>
                    <a:bodyPr/>
                    <a:lstStyle/>
                    <a:p>
                      <a:pPr algn="ctr" rtl="0" fontAlgn="b"/>
                      <a:r>
                        <a:rPr lang="es-CO" sz="6000" u="none" strike="noStrike" dirty="0">
                          <a:solidFill>
                            <a:schemeClr val="tx1"/>
                          </a:solidFill>
                          <a:effectLst/>
                          <a:latin typeface="+mj-lt"/>
                        </a:rPr>
                        <a:t>26%</a:t>
                      </a:r>
                      <a:endParaRPr lang="es-CO" sz="6000" b="0" i="0" u="none" strike="noStrike" dirty="0">
                        <a:solidFill>
                          <a:schemeClr val="tx1"/>
                        </a:solidFill>
                        <a:effectLst/>
                        <a:latin typeface="+mj-lt"/>
                      </a:endParaRPr>
                    </a:p>
                  </a:txBody>
                  <a:tcPr marL="9525" marR="9525" marT="9525" marB="0" anchor="b"/>
                </a:tc>
                <a:extLst>
                  <a:ext uri="{0D108BD9-81ED-4DB2-BD59-A6C34878D82A}">
                    <a16:rowId xmlns:a16="http://schemas.microsoft.com/office/drawing/2014/main" val="3814035965"/>
                  </a:ext>
                </a:extLst>
              </a:tr>
              <a:tr h="1115913">
                <a:tc>
                  <a:txBody>
                    <a:bodyPr/>
                    <a:lstStyle/>
                    <a:p>
                      <a:pPr algn="l" rtl="0" fontAlgn="ctr"/>
                      <a:r>
                        <a:rPr lang="es-CO" sz="6000" b="1" u="none" strike="noStrike">
                          <a:solidFill>
                            <a:schemeClr val="tx1"/>
                          </a:solidFill>
                          <a:effectLst/>
                        </a:rPr>
                        <a:t>TOTAL</a:t>
                      </a:r>
                      <a:endParaRPr lang="es-CO" sz="60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b="1" u="none" strike="noStrike" dirty="0">
                          <a:solidFill>
                            <a:schemeClr val="tx1"/>
                          </a:solidFill>
                          <a:effectLst/>
                        </a:rPr>
                        <a:t>151.495</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b="1" u="none" strike="noStrike" dirty="0">
                          <a:solidFill>
                            <a:schemeClr val="tx1"/>
                          </a:solidFill>
                          <a:effectLst/>
                        </a:rPr>
                        <a:t>100%</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9788407"/>
                  </a:ext>
                </a:extLst>
              </a:tr>
            </a:tbl>
          </a:graphicData>
        </a:graphic>
      </p:graphicFrame>
    </p:spTree>
    <p:extLst>
      <p:ext uri="{BB962C8B-B14F-4D97-AF65-F5344CB8AC3E}">
        <p14:creationId xmlns:p14="http://schemas.microsoft.com/office/powerpoint/2010/main" val="3115508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p:txBody>
      </p:sp>
      <p:sp>
        <p:nvSpPr>
          <p:cNvPr id="8" name="CuadroTexto 7"/>
          <p:cNvSpPr txBox="1"/>
          <p:nvPr/>
        </p:nvSpPr>
        <p:spPr>
          <a:xfrm>
            <a:off x="7315199" y="5747352"/>
            <a:ext cx="12901289" cy="1107996"/>
          </a:xfrm>
          <a:prstGeom prst="rect">
            <a:avLst/>
          </a:prstGeom>
          <a:noFill/>
        </p:spPr>
        <p:txBody>
          <a:bodyPr wrap="none" rtlCol="0">
            <a:spAutoFit/>
          </a:bodyPr>
          <a:lstStyle/>
          <a:p>
            <a:r>
              <a:rPr lang="es-CO" sz="4800" b="1" dirty="0"/>
              <a:t>MATRICULA OFICIAL POR GENERO</a:t>
            </a:r>
            <a:r>
              <a:rPr lang="es-CO" sz="6600" b="1" dirty="0"/>
              <a:t>. </a:t>
            </a:r>
            <a:r>
              <a:rPr lang="es-CO" sz="4800" b="1" dirty="0"/>
              <a:t>2021</a:t>
            </a:r>
            <a:r>
              <a:rPr lang="es-CO" sz="6600" b="1" dirty="0"/>
              <a:t> </a:t>
            </a:r>
          </a:p>
        </p:txBody>
      </p:sp>
      <p:graphicFrame>
        <p:nvGraphicFramePr>
          <p:cNvPr id="2" name="Tabla 1"/>
          <p:cNvGraphicFramePr>
            <a:graphicFrameLocks noGrp="1"/>
          </p:cNvGraphicFramePr>
          <p:nvPr>
            <p:extLst>
              <p:ext uri="{D42A27DB-BD31-4B8C-83A1-F6EECF244321}">
                <p14:modId xmlns:p14="http://schemas.microsoft.com/office/powerpoint/2010/main" val="2654916039"/>
              </p:ext>
            </p:extLst>
          </p:nvPr>
        </p:nvGraphicFramePr>
        <p:xfrm>
          <a:off x="5678905" y="8083245"/>
          <a:ext cx="27672632" cy="6680206"/>
        </p:xfrm>
        <a:graphic>
          <a:graphicData uri="http://schemas.openxmlformats.org/drawingml/2006/table">
            <a:tbl>
              <a:tblPr firstRow="1" bandRow="1">
                <a:tableStyleId>{5C22544A-7EE6-4342-B048-85BDC9FD1C3A}</a:tableStyleId>
              </a:tblPr>
              <a:tblGrid>
                <a:gridCol w="11309684">
                  <a:extLst>
                    <a:ext uri="{9D8B030D-6E8A-4147-A177-3AD203B41FA5}">
                      <a16:colId xmlns:a16="http://schemas.microsoft.com/office/drawing/2014/main" val="3614970855"/>
                    </a:ext>
                  </a:extLst>
                </a:gridCol>
                <a:gridCol w="8223938">
                  <a:extLst>
                    <a:ext uri="{9D8B030D-6E8A-4147-A177-3AD203B41FA5}">
                      <a16:colId xmlns:a16="http://schemas.microsoft.com/office/drawing/2014/main" val="3353746547"/>
                    </a:ext>
                  </a:extLst>
                </a:gridCol>
                <a:gridCol w="8139010">
                  <a:extLst>
                    <a:ext uri="{9D8B030D-6E8A-4147-A177-3AD203B41FA5}">
                      <a16:colId xmlns:a16="http://schemas.microsoft.com/office/drawing/2014/main" val="433915698"/>
                    </a:ext>
                  </a:extLst>
                </a:gridCol>
              </a:tblGrid>
              <a:tr h="2388133">
                <a:tc>
                  <a:txBody>
                    <a:bodyPr/>
                    <a:lstStyle/>
                    <a:p>
                      <a:pPr algn="l" rtl="0" fontAlgn="ctr"/>
                      <a:r>
                        <a:rPr lang="es-CO" sz="6600" u="none" strike="noStrike" dirty="0">
                          <a:solidFill>
                            <a:schemeClr val="tx1"/>
                          </a:solidFill>
                          <a:effectLst/>
                        </a:rPr>
                        <a:t>GENERO</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098964">
                <a:tc>
                  <a:txBody>
                    <a:bodyPr/>
                    <a:lstStyle/>
                    <a:p>
                      <a:pPr algn="l" rtl="0" fontAlgn="ctr"/>
                      <a:r>
                        <a:rPr lang="es-CO" sz="6600" u="none" strike="noStrike" dirty="0">
                          <a:solidFill>
                            <a:schemeClr val="tx1"/>
                          </a:solidFill>
                          <a:effectLst/>
                        </a:rPr>
                        <a:t>FEMENINO</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dirty="0">
                          <a:solidFill>
                            <a:schemeClr val="tx1"/>
                          </a:solidFill>
                          <a:effectLst/>
                        </a:rPr>
                        <a:t>74.462</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dirty="0">
                          <a:solidFill>
                            <a:schemeClr val="tx1"/>
                          </a:solidFill>
                          <a:effectLst/>
                        </a:rPr>
                        <a:t>49% </a:t>
                      </a:r>
                      <a:endParaRPr lang="es-CO" sz="66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10489951"/>
                  </a:ext>
                </a:extLst>
              </a:tr>
              <a:tr h="1718938">
                <a:tc>
                  <a:txBody>
                    <a:bodyPr/>
                    <a:lstStyle/>
                    <a:p>
                      <a:pPr algn="l" rtl="0" fontAlgn="ctr"/>
                      <a:r>
                        <a:rPr lang="es-CO" sz="6600" u="none" strike="noStrike" dirty="0">
                          <a:solidFill>
                            <a:schemeClr val="tx1"/>
                          </a:solidFill>
                          <a:effectLst/>
                        </a:rPr>
                        <a:t>MASCULINO</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600" b="0" i="0" u="none" strike="noStrike" dirty="0">
                          <a:solidFill>
                            <a:schemeClr val="tx1"/>
                          </a:solidFill>
                          <a:effectLst/>
                          <a:latin typeface="Calibri" panose="020F0502020204030204" pitchFamily="34" charset="0"/>
                        </a:rPr>
                        <a:t>7</a:t>
                      </a:r>
                      <a:r>
                        <a:rPr lang="es-CO" sz="6600" b="0" i="0" u="none" strike="noStrike" dirty="0">
                          <a:solidFill>
                            <a:schemeClr val="tx1"/>
                          </a:solidFill>
                          <a:effectLst/>
                          <a:latin typeface="Calibri" panose="020F0502020204030204" pitchFamily="34" charset="0"/>
                        </a:rPr>
                        <a:t>7.033</a:t>
                      </a:r>
                    </a:p>
                  </a:txBody>
                  <a:tcPr marL="9525" marR="9525" marT="9525" marB="0" anchor="b"/>
                </a:tc>
                <a:tc>
                  <a:txBody>
                    <a:bodyPr/>
                    <a:lstStyle/>
                    <a:p>
                      <a:pPr algn="ctr" rtl="0" fontAlgn="b"/>
                      <a:r>
                        <a:rPr lang="es-CO" sz="6600" u="none" strike="noStrike" dirty="0">
                          <a:solidFill>
                            <a:schemeClr val="tx1"/>
                          </a:solidFill>
                          <a:effectLst/>
                        </a:rPr>
                        <a:t>51%</a:t>
                      </a:r>
                      <a:endParaRPr lang="es-CO" sz="66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3605631"/>
                  </a:ext>
                </a:extLst>
              </a:tr>
              <a:tr h="1474171">
                <a:tc>
                  <a:txBody>
                    <a:bodyPr/>
                    <a:lstStyle/>
                    <a:p>
                      <a:pPr algn="l" rtl="0" fontAlgn="ctr"/>
                      <a:r>
                        <a:rPr lang="es-CO" sz="6600" u="none" strike="noStrike" dirty="0">
                          <a:solidFill>
                            <a:schemeClr val="tx1"/>
                          </a:solidFill>
                          <a:effectLst/>
                        </a:rPr>
                        <a:t>TOTAL MATRICULA OFICIAL</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600" u="none" strike="noStrike" dirty="0">
                          <a:solidFill>
                            <a:schemeClr val="tx1"/>
                          </a:solidFill>
                          <a:effectLst/>
                        </a:rPr>
                        <a:t>151.495</a:t>
                      </a:r>
                      <a:endParaRPr lang="es-CO" sz="66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600" u="none" strike="noStrike" dirty="0">
                          <a:solidFill>
                            <a:schemeClr val="tx1"/>
                          </a:solidFill>
                          <a:effectLst/>
                        </a:rPr>
                        <a:t>100%</a:t>
                      </a:r>
                      <a:endParaRPr lang="es-CO" sz="66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bl>
          </a:graphicData>
        </a:graphic>
      </p:graphicFrame>
      <p:sp>
        <p:nvSpPr>
          <p:cNvPr id="7" name="CuadroTexto 6"/>
          <p:cNvSpPr txBox="1"/>
          <p:nvPr/>
        </p:nvSpPr>
        <p:spPr>
          <a:xfrm>
            <a:off x="7150154" y="20903861"/>
            <a:ext cx="11675568" cy="707886"/>
          </a:xfrm>
          <a:prstGeom prst="rect">
            <a:avLst/>
          </a:prstGeom>
          <a:noFill/>
        </p:spPr>
        <p:txBody>
          <a:bodyPr wrap="square" rtlCol="0">
            <a:spAutoFit/>
          </a:bodyPr>
          <a:lstStyle/>
          <a:p>
            <a:r>
              <a:rPr lang="es-MX" sz="4000" dirty="0"/>
              <a:t>Corte SIMAT 4 Junio</a:t>
            </a:r>
            <a:endParaRPr lang="es-CO" sz="4000" dirty="0"/>
          </a:p>
        </p:txBody>
      </p:sp>
    </p:spTree>
    <p:extLst>
      <p:ext uri="{BB962C8B-B14F-4D97-AF65-F5344CB8AC3E}">
        <p14:creationId xmlns:p14="http://schemas.microsoft.com/office/powerpoint/2010/main" val="621339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110572" y="-625290"/>
            <a:ext cx="39084803" cy="23912277"/>
          </a:xfrm>
          <a:prstGeom prst="rect">
            <a:avLst/>
          </a:prstGeom>
          <a:noFill/>
          <a:ln>
            <a:noFill/>
          </a:ln>
        </p:spPr>
      </p:pic>
      <p:sp>
        <p:nvSpPr>
          <p:cNvPr id="5" name="Rectángulo 4"/>
          <p:cNvSpPr/>
          <p:nvPr/>
        </p:nvSpPr>
        <p:spPr>
          <a:xfrm>
            <a:off x="12327532" y="9761188"/>
            <a:ext cx="21041338" cy="1569660"/>
          </a:xfrm>
          <a:prstGeom prst="rect">
            <a:avLst/>
          </a:prstGeom>
        </p:spPr>
        <p:txBody>
          <a:bodyPr wrap="none">
            <a:spAutoFit/>
          </a:bodyPr>
          <a:lstStyle/>
          <a:p>
            <a:pPr algn="ctr"/>
            <a:r>
              <a:rPr lang="es-ES" sz="96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CALIDAD DE LA INFORMACION</a:t>
            </a:r>
            <a:endParaRPr lang="es-ES" sz="2800" b="1" dirty="0">
              <a:ln w="12700">
                <a:solidFill>
                  <a:schemeClr val="accent3">
                    <a:lumMod val="50000"/>
                  </a:schemeClr>
                </a:solidFill>
                <a:prstDash val="solid"/>
              </a:ln>
              <a:solidFill>
                <a:srgbClr val="C00000"/>
              </a:solidFill>
              <a:effectLst>
                <a:innerShdw blurRad="177800">
                  <a:schemeClr val="accent3">
                    <a:lumMod val="50000"/>
                  </a:schemeClr>
                </a:innerShdw>
              </a:effectLst>
              <a:latin typeface="Arial Black" panose="020B0A04020102020204" pitchFamily="34" charset="0"/>
            </a:endParaRPr>
          </a:p>
        </p:txBody>
      </p:sp>
    </p:spTree>
    <p:extLst>
      <p:ext uri="{BB962C8B-B14F-4D97-AF65-F5344CB8AC3E}">
        <p14:creationId xmlns:p14="http://schemas.microsoft.com/office/powerpoint/2010/main" val="212169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19789392" cy="830997"/>
          </a:xfrm>
          <a:prstGeom prst="rect">
            <a:avLst/>
          </a:prstGeom>
          <a:noFill/>
        </p:spPr>
        <p:txBody>
          <a:bodyPr wrap="none" rtlCol="0">
            <a:spAutoFit/>
          </a:bodyPr>
          <a:lstStyle/>
          <a:p>
            <a:r>
              <a:rPr lang="es-MX" sz="4800" dirty="0"/>
              <a:t>OFICIO MEN. INFORMACION DE LA CALIDAD DE LOS REGISTROS)</a:t>
            </a:r>
            <a:endParaRPr lang="es-CO" sz="1600" dirty="0"/>
          </a:p>
        </p:txBody>
      </p:sp>
      <p:sp>
        <p:nvSpPr>
          <p:cNvPr id="5" name="Rectángulo 4"/>
          <p:cNvSpPr/>
          <p:nvPr/>
        </p:nvSpPr>
        <p:spPr>
          <a:xfrm>
            <a:off x="19261698" y="11990487"/>
            <a:ext cx="671979" cy="307777"/>
          </a:xfrm>
          <a:prstGeom prst="rect">
            <a:avLst/>
          </a:prstGeom>
        </p:spPr>
        <p:txBody>
          <a:bodyPr wrap="none">
            <a:spAutoFit/>
          </a:bodyPr>
          <a:lstStyle/>
          <a:p>
            <a:pPr algn="ctr" fontAlgn="ctr"/>
            <a:r>
              <a:rPr lang="es-MX" b="1" dirty="0">
                <a:solidFill>
                  <a:schemeClr val="tx1"/>
                </a:solidFill>
                <a:latin typeface="Calibri" panose="020F0502020204030204" pitchFamily="34" charset="0"/>
              </a:rPr>
              <a:t>REGLA</a:t>
            </a:r>
            <a:endParaRPr lang="es-CO" b="1" dirty="0">
              <a:solidFill>
                <a:schemeClr val="tx1"/>
              </a:solidFill>
              <a:latin typeface="Calibri" panose="020F0502020204030204" pitchFamily="34" charset="0"/>
            </a:endParaRPr>
          </a:p>
        </p:txBody>
      </p:sp>
      <p:graphicFrame>
        <p:nvGraphicFramePr>
          <p:cNvPr id="13" name="Tabla 12"/>
          <p:cNvGraphicFramePr>
            <a:graphicFrameLocks noGrp="1"/>
          </p:cNvGraphicFramePr>
          <p:nvPr>
            <p:extLst>
              <p:ext uri="{D42A27DB-BD31-4B8C-83A1-F6EECF244321}">
                <p14:modId xmlns:p14="http://schemas.microsoft.com/office/powerpoint/2010/main" val="392023464"/>
              </p:ext>
            </p:extLst>
          </p:nvPr>
        </p:nvGraphicFramePr>
        <p:xfrm>
          <a:off x="6548331" y="7162573"/>
          <a:ext cx="27589269" cy="12830800"/>
        </p:xfrm>
        <a:graphic>
          <a:graphicData uri="http://schemas.openxmlformats.org/drawingml/2006/table">
            <a:tbl>
              <a:tblPr firstRow="1" bandRow="1">
                <a:tableStyleId>{5C22544A-7EE6-4342-B048-85BDC9FD1C3A}</a:tableStyleId>
              </a:tblPr>
              <a:tblGrid>
                <a:gridCol w="6532393">
                  <a:extLst>
                    <a:ext uri="{9D8B030D-6E8A-4147-A177-3AD203B41FA5}">
                      <a16:colId xmlns:a16="http://schemas.microsoft.com/office/drawing/2014/main" val="3614970855"/>
                    </a:ext>
                  </a:extLst>
                </a:gridCol>
                <a:gridCol w="15715240">
                  <a:extLst>
                    <a:ext uri="{9D8B030D-6E8A-4147-A177-3AD203B41FA5}">
                      <a16:colId xmlns:a16="http://schemas.microsoft.com/office/drawing/2014/main" val="3353746547"/>
                    </a:ext>
                  </a:extLst>
                </a:gridCol>
                <a:gridCol w="5341636">
                  <a:extLst>
                    <a:ext uri="{9D8B030D-6E8A-4147-A177-3AD203B41FA5}">
                      <a16:colId xmlns:a16="http://schemas.microsoft.com/office/drawing/2014/main" val="754483243"/>
                    </a:ext>
                  </a:extLst>
                </a:gridCol>
              </a:tblGrid>
              <a:tr h="1805560">
                <a:tc>
                  <a:txBody>
                    <a:bodyPr/>
                    <a:lstStyle/>
                    <a:p>
                      <a:pPr algn="ctr" fontAlgn="b"/>
                      <a:r>
                        <a:rPr lang="es-CO" sz="6600" b="1" i="0" u="none" strike="noStrike" dirty="0">
                          <a:solidFill>
                            <a:srgbClr val="000000"/>
                          </a:solidFill>
                          <a:effectLst/>
                          <a:latin typeface="Calibri" panose="020F0502020204030204" pitchFamily="34" charset="0"/>
                        </a:rPr>
                        <a:t>REGLA</a:t>
                      </a:r>
                    </a:p>
                  </a:txBody>
                  <a:tcPr marL="9525" marR="9525" marT="9525" marB="0" anchor="b"/>
                </a:tc>
                <a:tc>
                  <a:txBody>
                    <a:bodyPr/>
                    <a:lstStyle/>
                    <a:p>
                      <a:pPr algn="ctr" fontAlgn="b"/>
                      <a:r>
                        <a:rPr lang="es-CO" sz="6600" b="1" i="0" u="none" strike="noStrike" dirty="0">
                          <a:solidFill>
                            <a:srgbClr val="000000"/>
                          </a:solidFill>
                          <a:effectLst/>
                          <a:latin typeface="Calibri" panose="020F0502020204030204" pitchFamily="34" charset="0"/>
                        </a:rPr>
                        <a:t>DESCRIPCION</a:t>
                      </a:r>
                    </a:p>
                  </a:txBody>
                  <a:tcPr marL="9525" marR="9525" marT="9525" marB="0" anchor="b"/>
                </a:tc>
                <a:tc>
                  <a:txBody>
                    <a:bodyPr/>
                    <a:lstStyle/>
                    <a:p>
                      <a:pPr algn="ctr" fontAlgn="b"/>
                      <a:r>
                        <a:rPr lang="es-MX" sz="6600" b="1" i="0" u="none" strike="noStrike" dirty="0">
                          <a:solidFill>
                            <a:srgbClr val="000000"/>
                          </a:solidFill>
                          <a:effectLst/>
                          <a:latin typeface="Calibri" panose="020F0502020204030204" pitchFamily="34" charset="0"/>
                        </a:rPr>
                        <a:t>FUENTE</a:t>
                      </a:r>
                      <a:endParaRPr lang="es-CO" sz="6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303627">
                <a:tc>
                  <a:txBody>
                    <a:bodyPr/>
                    <a:lstStyle/>
                    <a:p>
                      <a:pPr algn="l" fontAlgn="b"/>
                      <a:r>
                        <a:rPr lang="es-CO" sz="5400" b="1" i="0" u="none" strike="noStrike" dirty="0">
                          <a:solidFill>
                            <a:srgbClr val="000000"/>
                          </a:solidFill>
                          <a:effectLst/>
                          <a:latin typeface="Calibri" panose="020F0502020204030204" pitchFamily="34" charset="0"/>
                        </a:rPr>
                        <a:t>1. DUPLICADOS</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duplicados, según la información de identificación del estudiante</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25254799"/>
                  </a:ext>
                </a:extLst>
              </a:tr>
              <a:tr h="1469345">
                <a:tc>
                  <a:txBody>
                    <a:bodyPr/>
                    <a:lstStyle/>
                    <a:p>
                      <a:pPr algn="l" fontAlgn="b"/>
                      <a:r>
                        <a:rPr lang="es-CO" sz="5400" b="1" i="0" u="none" strike="noStrike" dirty="0">
                          <a:solidFill>
                            <a:srgbClr val="000000"/>
                          </a:solidFill>
                          <a:effectLst/>
                          <a:latin typeface="Calibri" panose="020F0502020204030204" pitchFamily="34" charset="0"/>
                        </a:rPr>
                        <a:t>2. GRADOS </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grado reportado en 2020 y 2021</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2020</a:t>
                      </a:r>
                      <a:r>
                        <a:rPr lang="es-MX" sz="5400" b="1" i="0" u="none" strike="noStrike" baseline="0" dirty="0">
                          <a:solidFill>
                            <a:srgbClr val="000000"/>
                          </a:solidFill>
                          <a:effectLst/>
                          <a:latin typeface="Calibri" panose="020F0502020204030204" pitchFamily="34" charset="0"/>
                        </a:rPr>
                        <a:t> </a:t>
                      </a:r>
                    </a:p>
                    <a:p>
                      <a:pPr algn="ctr" fontAlgn="b"/>
                      <a:r>
                        <a:rPr lang="es-MX" sz="5400" b="1" i="0" u="none" strike="noStrike" baseline="0"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10489951"/>
                  </a:ext>
                </a:extLst>
              </a:tr>
              <a:tr h="2224841">
                <a:tc>
                  <a:txBody>
                    <a:bodyPr/>
                    <a:lstStyle/>
                    <a:p>
                      <a:pPr algn="l" fontAlgn="b"/>
                      <a:r>
                        <a:rPr lang="es-CO" sz="5400" b="1" i="0" u="none" strike="noStrike" dirty="0">
                          <a:solidFill>
                            <a:srgbClr val="000000"/>
                          </a:solidFill>
                          <a:effectLst/>
                          <a:latin typeface="Calibri" panose="020F0502020204030204" pitchFamily="34" charset="0"/>
                        </a:rPr>
                        <a:t>3. EDAD</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grado en el que se encuentran matriculados los estudiantes y su edad</a:t>
                      </a:r>
                    </a:p>
                  </a:txBody>
                  <a:tcPr marL="9525" marR="9525" marT="9525" marB="0" anchor="b"/>
                </a:tc>
                <a:tc>
                  <a:txBody>
                    <a:bodyPr/>
                    <a:lstStyle/>
                    <a:p>
                      <a:pPr algn="ctr" fontAlgn="b"/>
                      <a:endParaRPr lang="es-MX" sz="5400" b="1" i="0" u="none" strike="noStrike" dirty="0">
                        <a:solidFill>
                          <a:srgbClr val="000000"/>
                        </a:solidFill>
                        <a:effectLst/>
                        <a:latin typeface="Calibri" panose="020F0502020204030204" pitchFamily="34" charset="0"/>
                      </a:endParaRPr>
                    </a:p>
                    <a:p>
                      <a:pPr algn="ctr" fontAlgn="b"/>
                      <a:r>
                        <a:rPr lang="es-MX" sz="5400" b="1" i="0" u="none" strike="noStrike" dirty="0">
                          <a:solidFill>
                            <a:srgbClr val="000000"/>
                          </a:solidFill>
                          <a:effectLst/>
                          <a:latin typeface="Calibri" panose="020F0502020204030204" pitchFamily="34" charset="0"/>
                        </a:rPr>
                        <a:t>SIMAT 2021</a:t>
                      </a:r>
                    </a:p>
                  </a:txBody>
                  <a:tcPr marL="9525" marR="9525" marT="9525" marB="0" anchor="b"/>
                </a:tc>
                <a:extLst>
                  <a:ext uri="{0D108BD9-81ED-4DB2-BD59-A6C34878D82A}">
                    <a16:rowId xmlns:a16="http://schemas.microsoft.com/office/drawing/2014/main" val="2483605631"/>
                  </a:ext>
                </a:extLst>
              </a:tr>
              <a:tr h="1934580">
                <a:tc>
                  <a:txBody>
                    <a:bodyPr/>
                    <a:lstStyle/>
                    <a:p>
                      <a:pPr algn="l" fontAlgn="b"/>
                      <a:r>
                        <a:rPr lang="es-CO" sz="5400" b="1" i="0" u="none" strike="noStrike" dirty="0">
                          <a:solidFill>
                            <a:srgbClr val="000000"/>
                          </a:solidFill>
                          <a:effectLst/>
                          <a:latin typeface="Calibri" panose="020F0502020204030204" pitchFamily="34" charset="0"/>
                        </a:rPr>
                        <a:t>4. RESIDENCIA</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Departamento de residencia de los estudiantes</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r h="2529840">
                <a:tc>
                  <a:txBody>
                    <a:bodyPr/>
                    <a:lstStyle/>
                    <a:p>
                      <a:pPr algn="l" fontAlgn="b"/>
                      <a:r>
                        <a:rPr lang="es-CO" sz="5400" b="1" i="0" u="none" strike="noStrike" dirty="0">
                          <a:solidFill>
                            <a:srgbClr val="000000"/>
                          </a:solidFill>
                          <a:effectLst/>
                          <a:latin typeface="Calibri" panose="020F0502020204030204" pitchFamily="34" charset="0"/>
                        </a:rPr>
                        <a:t>5. EFICIENCIA</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Estudiantes reprobados en 20120 y matriculados en 2021 en un grado superior o estudiantes promovidos en 2020 matriculados en 2021 en un grado igual o inferior</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p>
                    <a:p>
                      <a:pPr algn="ctr" fontAlgn="b"/>
                      <a:r>
                        <a:rPr lang="es-MX" sz="5400" b="1" i="0" u="none" strike="noStrike" dirty="0">
                          <a:solidFill>
                            <a:srgbClr val="000000"/>
                          </a:solidFill>
                          <a:effectLst/>
                          <a:latin typeface="Calibri" panose="020F0502020204030204" pitchFamily="34" charset="0"/>
                        </a:rPr>
                        <a:t>SIMAT 2020</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0382409"/>
                  </a:ext>
                </a:extLst>
              </a:tr>
            </a:tbl>
          </a:graphicData>
        </a:graphic>
      </p:graphicFrame>
    </p:spTree>
    <p:extLst>
      <p:ext uri="{BB962C8B-B14F-4D97-AF65-F5344CB8AC3E}">
        <p14:creationId xmlns:p14="http://schemas.microsoft.com/office/powerpoint/2010/main" val="1129258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1031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24846069" cy="2862322"/>
          </a:xfrm>
          <a:prstGeom prst="rect">
            <a:avLst/>
          </a:prstGeom>
          <a:noFill/>
        </p:spPr>
        <p:txBody>
          <a:bodyPr wrap="square" rtlCol="0">
            <a:spAutoFit/>
          </a:bodyPr>
          <a:lstStyle/>
          <a:p>
            <a:pPr algn="just" fontAlgn="b"/>
            <a:r>
              <a:rPr lang="es-MX" sz="6000" b="1" dirty="0">
                <a:solidFill>
                  <a:srgbClr val="C00000"/>
                </a:solidFill>
              </a:rPr>
              <a:t>REGLA 5. </a:t>
            </a:r>
            <a:r>
              <a:rPr lang="es-MX" sz="6000" b="1" dirty="0">
                <a:solidFill>
                  <a:srgbClr val="C00000"/>
                </a:solidFill>
                <a:latin typeface="Calibri" panose="020F0502020204030204" pitchFamily="34" charset="0"/>
              </a:rPr>
              <a:t>Estudiantes reprobados en 2020 y matriculados en 2021 en un grado superior o estudiantes promovidos en 2020 matriculados en 2021 en un grado igual o inferior.</a:t>
            </a:r>
          </a:p>
        </p:txBody>
      </p:sp>
      <p:graphicFrame>
        <p:nvGraphicFramePr>
          <p:cNvPr id="11" name="Tabla 10"/>
          <p:cNvGraphicFramePr>
            <a:graphicFrameLocks noGrp="1"/>
          </p:cNvGraphicFramePr>
          <p:nvPr>
            <p:extLst>
              <p:ext uri="{D42A27DB-BD31-4B8C-83A1-F6EECF244321}">
                <p14:modId xmlns:p14="http://schemas.microsoft.com/office/powerpoint/2010/main" val="511009163"/>
              </p:ext>
            </p:extLst>
          </p:nvPr>
        </p:nvGraphicFramePr>
        <p:xfrm>
          <a:off x="9537403" y="9533654"/>
          <a:ext cx="18867923" cy="6448425"/>
        </p:xfrm>
        <a:graphic>
          <a:graphicData uri="http://schemas.openxmlformats.org/drawingml/2006/table">
            <a:tbl>
              <a:tblPr firstRow="1" bandRow="1">
                <a:tableStyleId>{5C22544A-7EE6-4342-B048-85BDC9FD1C3A}</a:tableStyleId>
              </a:tblPr>
              <a:tblGrid>
                <a:gridCol w="6266100">
                  <a:extLst>
                    <a:ext uri="{9D8B030D-6E8A-4147-A177-3AD203B41FA5}">
                      <a16:colId xmlns:a16="http://schemas.microsoft.com/office/drawing/2014/main" val="778385244"/>
                    </a:ext>
                  </a:extLst>
                </a:gridCol>
                <a:gridCol w="7052434">
                  <a:extLst>
                    <a:ext uri="{9D8B030D-6E8A-4147-A177-3AD203B41FA5}">
                      <a16:colId xmlns:a16="http://schemas.microsoft.com/office/drawing/2014/main" val="3059857341"/>
                    </a:ext>
                  </a:extLst>
                </a:gridCol>
                <a:gridCol w="5549389">
                  <a:extLst>
                    <a:ext uri="{9D8B030D-6E8A-4147-A177-3AD203B41FA5}">
                      <a16:colId xmlns:a16="http://schemas.microsoft.com/office/drawing/2014/main" val="405167017"/>
                    </a:ext>
                  </a:extLst>
                </a:gridCol>
              </a:tblGrid>
              <a:tr h="1755429">
                <a:tc>
                  <a:txBody>
                    <a:bodyPr/>
                    <a:lstStyle/>
                    <a:p>
                      <a:pPr marR="0" algn="ctr" rtl="0" fontAlgn="b">
                        <a:lnSpc>
                          <a:spcPct val="100000"/>
                        </a:lnSpc>
                        <a:spcBef>
                          <a:spcPts val="0"/>
                        </a:spcBef>
                        <a:spcAft>
                          <a:spcPts val="0"/>
                        </a:spcAft>
                        <a:buClr>
                          <a:srgbClr val="000000"/>
                        </a:buClr>
                        <a:buFont typeface="Arial"/>
                      </a:pPr>
                      <a:endParaRPr lang="es-CO" sz="6600" b="1" i="0" u="none" strike="noStrike" cap="none" dirty="0">
                        <a:solidFill>
                          <a:schemeClr val="tx1"/>
                        </a:solidFill>
                        <a:effectLst/>
                        <a:latin typeface="+mn-lt"/>
                        <a:ea typeface="+mn-ea"/>
                        <a:cs typeface="+mn-cs"/>
                        <a:sym typeface="Arial"/>
                      </a:endParaRPr>
                    </a:p>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GRADO 2021</a:t>
                      </a:r>
                    </a:p>
                  </a:txBody>
                  <a:tcPr marL="9525" marR="9525" marT="9525" marB="0" anchor="ctr"/>
                </a:tc>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GRADO 2020</a:t>
                      </a:r>
                    </a:p>
                  </a:txBody>
                  <a:tcPr marL="9525" marR="9525" marT="9525" marB="0" anchor="b"/>
                </a:tc>
                <a:tc>
                  <a:txBody>
                    <a:bodyPr/>
                    <a:lstStyle/>
                    <a:p>
                      <a:pPr marR="0" algn="ctr" rtl="0" fontAlgn="b">
                        <a:lnSpc>
                          <a:spcPct val="100000"/>
                        </a:lnSpc>
                        <a:spcBef>
                          <a:spcPts val="0"/>
                        </a:spcBef>
                        <a:spcAft>
                          <a:spcPts val="0"/>
                        </a:spcAft>
                        <a:buClr>
                          <a:srgbClr val="000000"/>
                        </a:buClr>
                        <a:buFont typeface="Arial"/>
                      </a:pPr>
                      <a:r>
                        <a:rPr lang="es-MX" sz="6600" b="1" i="0" u="none" strike="noStrike" cap="none" dirty="0">
                          <a:solidFill>
                            <a:schemeClr val="tx1"/>
                          </a:solidFill>
                          <a:effectLst/>
                          <a:latin typeface="+mn-lt"/>
                          <a:ea typeface="+mn-ea"/>
                          <a:cs typeface="+mn-cs"/>
                          <a:sym typeface="Arial"/>
                        </a:rPr>
                        <a:t>EFICIENCIA 2020</a:t>
                      </a:r>
                      <a:endParaRPr lang="es-CO" sz="6600" b="1" i="0" u="none" strike="noStrike" cap="none" dirty="0">
                        <a:solidFill>
                          <a:schemeClr val="tx1"/>
                        </a:solidFill>
                        <a:effectLst/>
                        <a:latin typeface="+mn-lt"/>
                        <a:ea typeface="+mn-ea"/>
                        <a:cs typeface="+mn-cs"/>
                        <a:sym typeface="Arial"/>
                      </a:endParaRPr>
                    </a:p>
                  </a:txBody>
                  <a:tcPr marL="9525" marR="9525" marT="9525" marB="0" anchor="b"/>
                </a:tc>
                <a:extLst>
                  <a:ext uri="{0D108BD9-81ED-4DB2-BD59-A6C34878D82A}">
                    <a16:rowId xmlns:a16="http://schemas.microsoft.com/office/drawing/2014/main" val="3171857858"/>
                  </a:ext>
                </a:extLst>
              </a:tr>
              <a:tr h="929345">
                <a:tc>
                  <a:txBody>
                    <a:bodyPr/>
                    <a:lstStyle/>
                    <a:p>
                      <a:pPr algn="ctr" rtl="0" fontAlgn="ctr"/>
                      <a:r>
                        <a:rPr lang="es-CO" sz="6600" u="none" strike="noStrike" dirty="0">
                          <a:effectLst/>
                        </a:rPr>
                        <a:t>10</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REPROBO</a:t>
                      </a:r>
                    </a:p>
                  </a:txBody>
                  <a:tcPr marL="9525" marR="9525" marT="9525" marB="0" anchor="b"/>
                </a:tc>
                <a:extLst>
                  <a:ext uri="{0D108BD9-81ED-4DB2-BD59-A6C34878D82A}">
                    <a16:rowId xmlns:a16="http://schemas.microsoft.com/office/drawing/2014/main" val="3845190374"/>
                  </a:ext>
                </a:extLst>
              </a:tr>
              <a:tr h="894924">
                <a:tc>
                  <a:txBody>
                    <a:bodyPr/>
                    <a:lstStyle/>
                    <a:p>
                      <a:pPr algn="ctr" rtl="0" fontAlgn="ctr"/>
                      <a:r>
                        <a:rPr lang="es-CO" sz="6600" u="none" strike="noStrike" dirty="0">
                          <a:effectLst/>
                        </a:rPr>
                        <a:t>9</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APROBO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894924">
                <a:tc>
                  <a:txBody>
                    <a:bodyPr/>
                    <a:lstStyle/>
                    <a:p>
                      <a:pPr algn="ctr" rtl="0" fontAlgn="ctr"/>
                      <a:r>
                        <a:rPr lang="es-CO" sz="6600" u="none" strike="noStrike" dirty="0">
                          <a:effectLst/>
                        </a:rPr>
                        <a:t>11</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10</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REPROBADO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894924">
                <a:tc>
                  <a:txBody>
                    <a:bodyPr/>
                    <a:lstStyle/>
                    <a:p>
                      <a:pPr algn="ctr" rtl="0" fontAlgn="ctr"/>
                      <a:r>
                        <a:rPr lang="es-CO" sz="6600" u="none" strike="noStrike" dirty="0">
                          <a:effectLst/>
                        </a:rPr>
                        <a:t>2</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2</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APROBADO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bl>
          </a:graphicData>
        </a:graphic>
      </p:graphicFrame>
      <p:sp>
        <p:nvSpPr>
          <p:cNvPr id="9" name="CuadroTexto 8"/>
          <p:cNvSpPr txBox="1"/>
          <p:nvPr/>
        </p:nvSpPr>
        <p:spPr>
          <a:xfrm>
            <a:off x="5600700" y="17653020"/>
            <a:ext cx="25793700" cy="2585323"/>
          </a:xfrm>
          <a:prstGeom prst="rect">
            <a:avLst/>
          </a:prstGeom>
          <a:noFill/>
        </p:spPr>
        <p:txBody>
          <a:bodyPr wrap="square" rtlCol="0">
            <a:spAutoFit/>
          </a:bodyPr>
          <a:lstStyle/>
          <a:p>
            <a:pPr algn="just"/>
            <a:r>
              <a:rPr lang="es-MX" sz="5400" b="1" dirty="0">
                <a:solidFill>
                  <a:srgbClr val="C00000"/>
                </a:solidFill>
              </a:rPr>
              <a:t>GRADUADOS. </a:t>
            </a:r>
            <a:r>
              <a:rPr lang="es-MX" sz="5400" b="1" dirty="0">
                <a:solidFill>
                  <a:schemeClr val="tx1"/>
                </a:solidFill>
              </a:rPr>
              <a:t> SE CAMBIA EL ESTADO GRADUADO A REPROBADO DEL AÑO INMEDIATAMENTE ANTERIOR – DENTRO DE LOS DOS PRIMERO MESES DE LA SIGUIENTE VIGENCIA (ENERO-FEBRERO)</a:t>
            </a:r>
            <a:endParaRPr lang="es-CO" sz="1600" b="1" dirty="0">
              <a:solidFill>
                <a:schemeClr val="tx1"/>
              </a:solidFill>
            </a:endParaRPr>
          </a:p>
        </p:txBody>
      </p:sp>
    </p:spTree>
    <p:extLst>
      <p:ext uri="{BB962C8B-B14F-4D97-AF65-F5344CB8AC3E}">
        <p14:creationId xmlns:p14="http://schemas.microsoft.com/office/powerpoint/2010/main" val="1551230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60960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24846069" cy="1938992"/>
          </a:xfrm>
          <a:prstGeom prst="rect">
            <a:avLst/>
          </a:prstGeom>
          <a:noFill/>
        </p:spPr>
        <p:txBody>
          <a:bodyPr wrap="square" rtlCol="0">
            <a:spAutoFit/>
          </a:bodyPr>
          <a:lstStyle/>
          <a:p>
            <a:pPr algn="just" fontAlgn="b"/>
            <a:r>
              <a:rPr lang="es-MX" sz="6000" b="1" dirty="0">
                <a:solidFill>
                  <a:srgbClr val="C00000"/>
                </a:solidFill>
              </a:rPr>
              <a:t>CIRCULAR 115 DE 20/04/2021. SEGUIMIENTO A  ESTADOS DIFERENTES A MATRICULADO Y RETIRADO</a:t>
            </a:r>
            <a:endParaRPr lang="es-MX" sz="6000" b="1" dirty="0">
              <a:solidFill>
                <a:srgbClr val="C00000"/>
              </a:solidFill>
              <a:latin typeface="Calibri" panose="020F0502020204030204" pitchFamily="34" charset="0"/>
            </a:endParaRPr>
          </a:p>
        </p:txBody>
      </p:sp>
      <p:graphicFrame>
        <p:nvGraphicFramePr>
          <p:cNvPr id="11" name="Tabla 10"/>
          <p:cNvGraphicFramePr>
            <a:graphicFrameLocks noGrp="1"/>
          </p:cNvGraphicFramePr>
          <p:nvPr>
            <p:extLst>
              <p:ext uri="{D42A27DB-BD31-4B8C-83A1-F6EECF244321}">
                <p14:modId xmlns:p14="http://schemas.microsoft.com/office/powerpoint/2010/main" val="3270924037"/>
              </p:ext>
            </p:extLst>
          </p:nvPr>
        </p:nvGraphicFramePr>
        <p:xfrm>
          <a:off x="10632651" y="7762875"/>
          <a:ext cx="15566882" cy="8763000"/>
        </p:xfrm>
        <a:graphic>
          <a:graphicData uri="http://schemas.openxmlformats.org/drawingml/2006/table">
            <a:tbl>
              <a:tblPr firstRow="1" bandRow="1">
                <a:tableStyleId>{5C22544A-7EE6-4342-B048-85BDC9FD1C3A}</a:tableStyleId>
              </a:tblPr>
              <a:tblGrid>
                <a:gridCol w="9727989">
                  <a:extLst>
                    <a:ext uri="{9D8B030D-6E8A-4147-A177-3AD203B41FA5}">
                      <a16:colId xmlns:a16="http://schemas.microsoft.com/office/drawing/2014/main" val="778385244"/>
                    </a:ext>
                  </a:extLst>
                </a:gridCol>
                <a:gridCol w="5838893">
                  <a:extLst>
                    <a:ext uri="{9D8B030D-6E8A-4147-A177-3AD203B41FA5}">
                      <a16:colId xmlns:a16="http://schemas.microsoft.com/office/drawing/2014/main" val="3059857341"/>
                    </a:ext>
                  </a:extLst>
                </a:gridCol>
              </a:tblGrid>
              <a:tr h="80594">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ESTADOS</a:t>
                      </a:r>
                    </a:p>
                  </a:txBody>
                  <a:tcPr marL="9525" marR="9525" marT="9525" marB="0" anchor="ctr"/>
                </a:tc>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No.</a:t>
                      </a:r>
                    </a:p>
                  </a:txBody>
                  <a:tcPr marL="9525" marR="9525" marT="9525" marB="0" anchor="b"/>
                </a:tc>
                <a:extLst>
                  <a:ext uri="{0D108BD9-81ED-4DB2-BD59-A6C34878D82A}">
                    <a16:rowId xmlns:a16="http://schemas.microsoft.com/office/drawing/2014/main" val="3171857858"/>
                  </a:ext>
                </a:extLst>
              </a:tr>
              <a:tr h="984030">
                <a:tc>
                  <a:txBody>
                    <a:bodyPr/>
                    <a:lstStyle/>
                    <a:p>
                      <a:pPr algn="l" rtl="0" fontAlgn="ctr"/>
                      <a:r>
                        <a:rPr lang="es-CO" sz="6600" u="none" strike="noStrike" dirty="0">
                          <a:effectLst/>
                        </a:rPr>
                        <a:t>ASIGNADOS</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190374"/>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INSCRITOS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NUEVOS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10</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PROMOCIONADOS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2</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SIN CONTINUIDAD</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46</a:t>
                      </a:r>
                    </a:p>
                  </a:txBody>
                  <a:tcPr marL="9525" marR="9525" marT="9525" marB="0" anchor="b"/>
                </a:tc>
                <a:extLst>
                  <a:ext uri="{0D108BD9-81ED-4DB2-BD59-A6C34878D82A}">
                    <a16:rowId xmlns:a16="http://schemas.microsoft.com/office/drawing/2014/main" val="283182493"/>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TRASLADADOS</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7</a:t>
                      </a:r>
                    </a:p>
                  </a:txBody>
                  <a:tcPr marL="9525" marR="9525" marT="9525" marB="0" anchor="b"/>
                </a:tc>
                <a:extLst>
                  <a:ext uri="{0D108BD9-81ED-4DB2-BD59-A6C34878D82A}">
                    <a16:rowId xmlns:a16="http://schemas.microsoft.com/office/drawing/2014/main" val="993255943"/>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TOTALES</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290</a:t>
                      </a:r>
                    </a:p>
                  </a:txBody>
                  <a:tcPr marL="9525" marR="9525" marT="9525" marB="0" anchor="b"/>
                </a:tc>
                <a:extLst>
                  <a:ext uri="{0D108BD9-81ED-4DB2-BD59-A6C34878D82A}">
                    <a16:rowId xmlns:a16="http://schemas.microsoft.com/office/drawing/2014/main" val="3609721544"/>
                  </a:ext>
                </a:extLst>
              </a:tr>
            </a:tbl>
          </a:graphicData>
        </a:graphic>
      </p:graphicFrame>
      <p:sp>
        <p:nvSpPr>
          <p:cNvPr id="9" name="CuadroTexto 8"/>
          <p:cNvSpPr txBox="1"/>
          <p:nvPr/>
        </p:nvSpPr>
        <p:spPr>
          <a:xfrm>
            <a:off x="6548331" y="17720565"/>
            <a:ext cx="25793700" cy="2000548"/>
          </a:xfrm>
          <a:prstGeom prst="rect">
            <a:avLst/>
          </a:prstGeom>
          <a:noFill/>
        </p:spPr>
        <p:txBody>
          <a:bodyPr wrap="square" rtlCol="0">
            <a:spAutoFit/>
          </a:bodyPr>
          <a:lstStyle/>
          <a:p>
            <a:pPr algn="just"/>
            <a:endParaRPr lang="es-CO" sz="1600" b="1" dirty="0">
              <a:solidFill>
                <a:schemeClr val="tx1"/>
              </a:solidFill>
            </a:endParaRPr>
          </a:p>
          <a:p>
            <a:pPr algn="just"/>
            <a:endParaRPr lang="es-CO" sz="1600" b="1" dirty="0">
              <a:solidFill>
                <a:schemeClr val="tx1"/>
              </a:solidFill>
            </a:endParaRPr>
          </a:p>
          <a:p>
            <a:pPr algn="just"/>
            <a:endParaRPr lang="es-CO" sz="1600" b="1" dirty="0">
              <a:solidFill>
                <a:schemeClr val="tx1"/>
              </a:solidFill>
            </a:endParaRPr>
          </a:p>
          <a:p>
            <a:pPr algn="just"/>
            <a:r>
              <a:rPr lang="es-CO" sz="6000" b="1" dirty="0">
                <a:solidFill>
                  <a:srgbClr val="C00000"/>
                </a:solidFill>
              </a:rPr>
              <a:t>DIRECCIÓN OTROS DEPARTAMENTOS: 1.798 ESTUDIANTES </a:t>
            </a:r>
          </a:p>
          <a:p>
            <a:pPr algn="just"/>
            <a:endParaRPr lang="es-CO" sz="1600" b="1" dirty="0">
              <a:solidFill>
                <a:schemeClr val="tx1"/>
              </a:solidFill>
            </a:endParaRPr>
          </a:p>
        </p:txBody>
      </p:sp>
    </p:spTree>
    <p:extLst>
      <p:ext uri="{BB962C8B-B14F-4D97-AF65-F5344CB8AC3E}">
        <p14:creationId xmlns:p14="http://schemas.microsoft.com/office/powerpoint/2010/main" val="153552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489627"/>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RECOMENDACIONES</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764505" y="5552523"/>
            <a:ext cx="30752716" cy="17543264"/>
          </a:xfrm>
          <a:prstGeom prst="rect">
            <a:avLst/>
          </a:prstGeom>
          <a:noFill/>
        </p:spPr>
        <p:txBody>
          <a:bodyPr wrap="square" rtlCol="0">
            <a:spAutoFit/>
          </a:bodyPr>
          <a:lstStyle/>
          <a:p>
            <a:r>
              <a:rPr lang="es-MX" sz="6600" b="1" dirty="0">
                <a:solidFill>
                  <a:schemeClr val="tx1"/>
                </a:solidFill>
                <a:latin typeface="Calibri" panose="020F0502020204030204" pitchFamily="34" charset="0"/>
              </a:rPr>
              <a:t>AL REALIZAR LA MATRÍCULA, VERIFICAR QUE LA INFORMACIÓN ESTE BIEN DIGITADA</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TIPO Y NUMERO DE DOCUMENTO DE IDENTIDAD</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NOMBRES Y APELLIDOS</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GRADO</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DIRECCIÓN (DEPARTAMENTO Y MUNICIPIO)</a:t>
            </a:r>
          </a:p>
          <a:p>
            <a:endParaRPr lang="es-MX" sz="6000" b="1" dirty="0">
              <a:solidFill>
                <a:schemeClr val="tx1"/>
              </a:solidFill>
              <a:latin typeface="Calibri" panose="020F0502020204030204" pitchFamily="34" charset="0"/>
            </a:endParaRPr>
          </a:p>
          <a:p>
            <a:r>
              <a:rPr lang="es-MX" sz="6000" b="1" dirty="0">
                <a:solidFill>
                  <a:schemeClr val="tx1"/>
                </a:solidFill>
                <a:latin typeface="Calibri" panose="020F0502020204030204" pitchFamily="34" charset="0"/>
              </a:rPr>
              <a:t>CARACTERIZAR LOS ESTUDIANTES QUE PRESENTEN ALGUNA VULNERABILIDAD:</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INDIGENAS</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POBLACIÓN CON DISCAPACIDAD</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POBLACIÓN CON TALENTOS EXCEPCIONALES</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SRPA: Sistema de Responsabilidad Penal Adolescente</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ALTERNANCIA: Solo los que ingresan a la Alternancia</a:t>
            </a:r>
          </a:p>
          <a:p>
            <a:endParaRPr lang="es-MX" sz="6600" b="1" dirty="0">
              <a:solidFill>
                <a:schemeClr val="tx1"/>
              </a:solidFill>
              <a:latin typeface="Calibri" panose="020F0502020204030204" pitchFamily="34" charset="0"/>
            </a:endParaRPr>
          </a:p>
          <a:p>
            <a:r>
              <a:rPr lang="es-MX" sz="6600" b="1" dirty="0">
                <a:solidFill>
                  <a:schemeClr val="tx1"/>
                </a:solidFill>
                <a:latin typeface="Calibri" panose="020F0502020204030204" pitchFamily="34" charset="0"/>
              </a:rPr>
              <a:t>REVISAR ESTADOS DIFERENTES A MATRICULADO O RETIRADO</a:t>
            </a:r>
          </a:p>
          <a:p>
            <a:pPr marL="685800" indent="-685800">
              <a:buFont typeface="Arial" panose="020B0604020202020204" pitchFamily="34" charset="0"/>
              <a:buChar char="•"/>
            </a:pPr>
            <a:endParaRPr lang="es-MX" sz="6600" b="1" dirty="0">
              <a:solidFill>
                <a:schemeClr val="tx1"/>
              </a:solidFill>
              <a:latin typeface="Calibri" panose="020F0502020204030204" pitchFamily="34" charset="0"/>
            </a:endParaRPr>
          </a:p>
          <a:p>
            <a:r>
              <a:rPr lang="es-MX" sz="6600" b="1" dirty="0">
                <a:solidFill>
                  <a:schemeClr val="tx1"/>
                </a:solidFill>
                <a:latin typeface="Calibri" panose="020F0502020204030204" pitchFamily="34" charset="0"/>
              </a:rPr>
              <a:t>REALIZAR LAS ETAPAS DEL PROCESO DE GESTIÓN DE COBERTURA OPORTUNAMENTE</a:t>
            </a:r>
          </a:p>
          <a:p>
            <a:endParaRPr lang="es-MX" sz="6600" b="1" dirty="0">
              <a:solidFill>
                <a:schemeClr val="tx1"/>
              </a:solidFill>
              <a:latin typeface="Calibri" panose="020F0502020204030204" pitchFamily="34" charset="0"/>
            </a:endParaRPr>
          </a:p>
          <a:p>
            <a:pPr marL="685800" indent="-685800">
              <a:buFont typeface="Arial" panose="020B0604020202020204" pitchFamily="34" charset="0"/>
              <a:buChar char="•"/>
            </a:pPr>
            <a:endParaRPr lang="es-MX" sz="54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18423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489628"/>
            <a:ext cx="38042435" cy="20867496"/>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AFILIACION ESTUDIANTES ARL - POSITIVA</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802576" y="5231121"/>
            <a:ext cx="30752716" cy="16804600"/>
          </a:xfrm>
          <a:prstGeom prst="rect">
            <a:avLst/>
          </a:prstGeom>
          <a:noFill/>
        </p:spPr>
        <p:txBody>
          <a:bodyPr wrap="square" rtlCol="0">
            <a:spAutoFit/>
          </a:bodyPr>
          <a:lstStyle/>
          <a:p>
            <a:pPr marL="685800" indent="-685800">
              <a:buFont typeface="Arial" panose="020B0604020202020204" pitchFamily="34" charset="0"/>
              <a:buChar char="•"/>
            </a:pPr>
            <a:endParaRPr lang="es-MX" sz="6000" b="1" dirty="0">
              <a:solidFill>
                <a:schemeClr val="tx1"/>
              </a:solidFill>
              <a:latin typeface="Calibri" panose="020F0502020204030204" pitchFamily="34" charset="0"/>
            </a:endParaRPr>
          </a:p>
          <a:p>
            <a:r>
              <a:rPr lang="es-MX" sz="6000" b="1" i="0" dirty="0">
                <a:solidFill>
                  <a:srgbClr val="C00000"/>
                </a:solidFill>
                <a:effectLst/>
                <a:latin typeface="Verdana" panose="020B0604030504040204" pitchFamily="34" charset="0"/>
              </a:rPr>
              <a:t>CIRCULAR No. </a:t>
            </a:r>
            <a:r>
              <a:rPr lang="es-MX" sz="6000" b="1" dirty="0">
                <a:solidFill>
                  <a:srgbClr val="C00000"/>
                </a:solidFill>
                <a:latin typeface="Verdana" panose="020B0604030504040204" pitchFamily="34" charset="0"/>
              </a:rPr>
              <a:t>0060</a:t>
            </a:r>
            <a:r>
              <a:rPr lang="es-MX" sz="6000" b="1" i="0" dirty="0">
                <a:solidFill>
                  <a:srgbClr val="C00000"/>
                </a:solidFill>
                <a:effectLst/>
                <a:latin typeface="Verdana" panose="020B0604030504040204" pitchFamily="34" charset="0"/>
              </a:rPr>
              <a:t> DEL 2021</a:t>
            </a:r>
          </a:p>
          <a:p>
            <a:endParaRPr lang="es-MX" sz="5400" dirty="0">
              <a:solidFill>
                <a:schemeClr val="tx1"/>
              </a:solidFill>
              <a:latin typeface="Calibri" panose="020F0502020204030204" pitchFamily="34" charset="0"/>
            </a:endParaRPr>
          </a:p>
          <a:p>
            <a:pPr algn="just"/>
            <a:r>
              <a:rPr lang="es-MX" sz="6000" b="1" dirty="0"/>
              <a:t>AFILIACION DE ESTUDIANTES DE GRADOS 10º y 11º. AL SISTEMA GENERAL DE RIESGOS LABORALES – ARL VIGENCIA 2021</a:t>
            </a:r>
          </a:p>
          <a:p>
            <a:endParaRPr lang="es-MX" sz="6600" dirty="0">
              <a:solidFill>
                <a:schemeClr val="tx1"/>
              </a:solidFill>
              <a:latin typeface="Calibri" panose="020F0502020204030204" pitchFamily="34" charset="0"/>
            </a:endParaRPr>
          </a:p>
          <a:p>
            <a:pPr marL="857250" indent="-857250" algn="just">
              <a:buFont typeface="Arial" panose="020B0604020202020204" pitchFamily="34" charset="0"/>
              <a:buChar char="•"/>
            </a:pPr>
            <a:r>
              <a:rPr lang="es-MX" sz="6600" dirty="0"/>
              <a:t>Los Rectores de las Instituciones Educativas Técnicas y/o que tienen articulación con el SENA y que realizan prácticas laborales que involucren un riesgo ocupacional, deben diligenciar la plantilla de afiliación. </a:t>
            </a:r>
          </a:p>
          <a:p>
            <a:endParaRPr lang="es-MX" sz="6600" dirty="0"/>
          </a:p>
          <a:p>
            <a:pPr marL="857250" indent="-857250" algn="just">
              <a:buFont typeface="Arial" panose="020B0604020202020204" pitchFamily="34" charset="0"/>
              <a:buChar char="•"/>
            </a:pPr>
            <a:r>
              <a:rPr lang="es-MX" sz="6600" dirty="0"/>
              <a:t>Una vez diligenciada en su totalidad la plantilla de afiliación, el Rector de la Institución Educativa, dentro de los cinco (5) últimos días hábiles del mes, remitirá la respectiva plantilla a Positiva Compañía de Seguros ARL, al correo decreto055@positiva.gov.co; Se aclara que los estudiantes no relacionados en la plantilla no quedarán afiliados a riesgos laborales y el Rector será el responsable de cualquier contingencia que se presente y responderá como tal. </a:t>
            </a:r>
            <a:endParaRPr lang="es-MX" sz="5400" dirty="0">
              <a:solidFill>
                <a:schemeClr val="tx1"/>
              </a:solidFill>
              <a:latin typeface="Calibri" panose="020F0502020204030204" pitchFamily="34" charset="0"/>
            </a:endParaRPr>
          </a:p>
          <a:p>
            <a:pPr marL="685800" indent="-685800">
              <a:buFont typeface="Arial" panose="020B0604020202020204" pitchFamily="34" charset="0"/>
              <a:buChar char="•"/>
            </a:pPr>
            <a:endParaRPr lang="es-MX" sz="54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76382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828192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l"/>
            <a:r>
              <a:rPr lang="es-CO" sz="6600" b="1" i="0" u="none" strike="noStrike" baseline="0" dirty="0">
                <a:solidFill>
                  <a:srgbClr val="990000"/>
                </a:solidFill>
                <a:latin typeface="Arial" panose="020B0604020202020204" pitchFamily="34" charset="0"/>
              </a:rPr>
              <a:t>CIRCULAR CONJUNTA 016 DEL 2018. INSTRUCTIVO PARA LA ATENCIÓN DE NNA PROCEDENTES DE VENEZUALA.</a:t>
            </a:r>
          </a:p>
          <a:p>
            <a:pPr algn="l"/>
            <a:endParaRPr lang="es-CO" sz="6600" b="0" i="0" u="none" strike="noStrike" baseline="0" dirty="0">
              <a:latin typeface="Arial" panose="020B0604020202020204" pitchFamily="34" charset="0"/>
            </a:endParaRPr>
          </a:p>
          <a:p>
            <a:pPr marL="1143000" indent="-1143000" algn="just">
              <a:buAutoNum type="arabicPeriod"/>
            </a:pPr>
            <a:r>
              <a:rPr lang="es-MX" sz="6600" b="1" i="0" u="none" strike="noStrike" baseline="0" dirty="0">
                <a:latin typeface="Arial" panose="020B0604020202020204" pitchFamily="34" charset="0"/>
              </a:rPr>
              <a:t>REGISTRO EN EL SIMAT.</a:t>
            </a:r>
          </a:p>
          <a:p>
            <a:pPr marL="1143000" indent="-1143000" algn="just">
              <a:buAutoNum type="arabicPeriod"/>
            </a:pPr>
            <a:endParaRPr lang="es-MX" sz="6600"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PEP: Permiso Especial de Permanencia</a:t>
            </a:r>
          </a:p>
          <a:p>
            <a:pPr algn="just"/>
            <a:endParaRPr lang="es-MX" sz="6600" b="1"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Si el estudiante no cuenta con documento valido en Colombia, se debe registrar en el SIMAT con tipo de documento NES</a:t>
            </a:r>
          </a:p>
          <a:p>
            <a:pPr marL="857250" indent="-857250" algn="just">
              <a:buFont typeface="Arial" panose="020B0604020202020204" pitchFamily="34" charset="0"/>
              <a:buChar char="•"/>
            </a:pPr>
            <a:endParaRPr lang="es-MX" sz="6600" b="1"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Si el estudiante cuenta con documento valido en Colombia, se debe registrar en el SIMAT con tipo de documento CE – Cedula de </a:t>
            </a:r>
            <a:r>
              <a:rPr lang="es-MX" sz="6600" b="1" dirty="0" err="1">
                <a:solidFill>
                  <a:srgbClr val="333333"/>
                </a:solidFill>
                <a:latin typeface="Arial" panose="020B0604020202020204" pitchFamily="34" charset="0"/>
              </a:rPr>
              <a:t>Extranjeria</a:t>
            </a:r>
            <a:endParaRPr lang="es-MX" sz="6600" b="1" dirty="0">
              <a:solidFill>
                <a:srgbClr val="333333"/>
              </a:solidFill>
              <a:latin typeface="Arial" panose="020B0604020202020204" pitchFamily="34" charset="0"/>
            </a:endParaRPr>
          </a:p>
          <a:p>
            <a:pPr algn="just"/>
            <a:endParaRPr lang="es-MX" sz="6600" b="1" dirty="0">
              <a:solidFill>
                <a:srgbClr val="333333"/>
              </a:solidFill>
              <a:latin typeface="Work Sans"/>
            </a:endParaRPr>
          </a:p>
          <a:p>
            <a:pPr algn="just"/>
            <a:r>
              <a:rPr lang="es-MX" sz="6600" b="1" dirty="0">
                <a:solidFill>
                  <a:srgbClr val="333333"/>
                </a:solidFill>
                <a:latin typeface="Work Sans"/>
              </a:rPr>
              <a:t>Se debía de registrar en SIRE – Sistema de Registro de Extranjeros –Migración Colombia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370756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4219277"/>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MX" sz="6600" b="1" i="0" u="none" strike="noStrike" baseline="0" dirty="0">
                <a:solidFill>
                  <a:srgbClr val="990000"/>
                </a:solidFill>
                <a:latin typeface="Arial" panose="020B0604020202020204" pitchFamily="34" charset="0"/>
              </a:rPr>
              <a:t>Recomendaciones frente a la graduación y certificación de estudiantes migrantes </a:t>
            </a:r>
            <a:r>
              <a:rPr lang="es-CO" sz="6600" b="1" i="0" u="none" strike="noStrike" baseline="0" dirty="0">
                <a:solidFill>
                  <a:srgbClr val="990000"/>
                </a:solidFill>
                <a:latin typeface="Arial" panose="020B0604020202020204" pitchFamily="34" charset="0"/>
              </a:rPr>
              <a:t>de origen venezolano. (MEN - 2019)</a:t>
            </a:r>
          </a:p>
          <a:p>
            <a:pPr algn="l"/>
            <a:endParaRPr lang="es-CO" sz="6600" b="0" i="0" u="none" strike="noStrike" baseline="0" dirty="0">
              <a:latin typeface="Arial" panose="020B0604020202020204" pitchFamily="34" charset="0"/>
            </a:endParaRPr>
          </a:p>
          <a:p>
            <a:pPr algn="just"/>
            <a:r>
              <a:rPr lang="es-MX" sz="6600" b="0" i="0" u="none" strike="noStrike" baseline="0" dirty="0">
                <a:latin typeface="Arial" panose="020B0604020202020204" pitchFamily="34" charset="0"/>
              </a:rPr>
              <a:t>1. Para niños, niñas y adolescentes de origen venezolano que cuenten con su estatus migratorio regular en Colombia, es decir, los migrantes que cuenten con documentos de identificación como la cédula de extranjería, la visa y el Permiso Especial de Permanencia en cualquiera de sus modalidades. el establecimiento educativo podrá emitir el título de bachiller, acta de grado, certificado de estudios de bachillerato básico o la constancia de desempeño, haciendo expresa alusión al tipo de documento de identidad que ostenta el estudiante.</a:t>
            </a:r>
            <a:endParaRPr lang="es-MX" sz="6600" b="1" dirty="0">
              <a:solidFill>
                <a:srgbClr val="333333"/>
              </a:solidFill>
              <a:latin typeface="Work Sans"/>
            </a:endParaRP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4218490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4957941"/>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MX" sz="6600" b="1" i="0" u="none" strike="noStrike" baseline="0" dirty="0">
                <a:solidFill>
                  <a:srgbClr val="990000"/>
                </a:solidFill>
                <a:latin typeface="Arial" panose="020B0604020202020204" pitchFamily="34" charset="0"/>
              </a:rPr>
              <a:t>Recomendaciones frente a la graduación y certificación de estudiantes migrantes </a:t>
            </a:r>
            <a:r>
              <a:rPr lang="es-CO" sz="6600" b="1" i="0" u="none" strike="noStrike" baseline="0" dirty="0">
                <a:solidFill>
                  <a:srgbClr val="990000"/>
                </a:solidFill>
                <a:latin typeface="Arial" panose="020B0604020202020204" pitchFamily="34" charset="0"/>
              </a:rPr>
              <a:t>de origen venezolano. (MEN)</a:t>
            </a:r>
          </a:p>
          <a:p>
            <a:pPr algn="l"/>
            <a:endParaRPr lang="es-CO" sz="6600" b="0" i="0" u="none" strike="noStrike" baseline="0" dirty="0">
              <a:latin typeface="Arial" panose="020B0604020202020204" pitchFamily="34" charset="0"/>
            </a:endParaRPr>
          </a:p>
          <a:p>
            <a:pPr algn="just"/>
            <a:r>
              <a:rPr lang="es-MX" sz="660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rial" panose="020B0604020202020204" pitchFamily="34" charset="0"/>
              </a:rPr>
              <a:t>2. </a:t>
            </a:r>
            <a:r>
              <a:rPr lang="es-MX" sz="5400" b="0" i="0" u="none" strike="noStrike" baseline="0" dirty="0">
                <a:latin typeface="Arial" panose="020B0604020202020204" pitchFamily="34" charset="0"/>
              </a:rPr>
              <a:t>Para los estudiantes de origen venezolano y que no cuenten con un documento de identificación válido en Colombia, no podrá expedirse los diplomas, actas de grado y certificados de estudios, hasta que regularicen su situación migratoria. Lo anterior debido a que el Decreto 1075 de 2015 exige la inclusión de número de documento de identidad en los documentos mencionados. En este sentido, el Ministerio de Educación Nacional se permite informar que es potestad de las secretarías de educación y de las instituciones educativas, permitir que los estudiantes de origen venezolano que no cuentan con un documento de identificación válido en nuestro país puedan participar de la ceremonia de grado, previa expedición de una constancia de desempeño, de que trata el artículo 2.3.3.3.3.17. del Decreto 1075 de 2015, que dé cuenta de los resultados de los informes periódicos de los estudiantes en esta situación, independientemente del grado o grados que haya cursado en el establecimiento educativo colombiano, incluido el grado undécimo. En ese sentido, en estas </a:t>
            </a:r>
            <a:r>
              <a:rPr lang="es-CO" sz="5400" b="0" i="0" u="none" strike="noStrike" baseline="0" dirty="0">
                <a:latin typeface="Arial" panose="020B0604020202020204" pitchFamily="34" charset="0"/>
              </a:rPr>
              <a:t>constancias podrá incluirse:</a:t>
            </a:r>
            <a:endParaRPr lang="es-CO" sz="5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1770909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7266265"/>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l"/>
            <a:r>
              <a:rPr lang="es-MX" sz="6600" b="1" i="0" u="none" strike="noStrike" baseline="0" dirty="0">
                <a:solidFill>
                  <a:srgbClr val="C00000"/>
                </a:solidFill>
                <a:latin typeface="Arial" panose="020B0604020202020204" pitchFamily="34" charset="0"/>
              </a:rPr>
              <a:t>Recomendaciones frente a la graduación y certificación de estudiantes migrantes </a:t>
            </a:r>
            <a:r>
              <a:rPr lang="es-CO" sz="6600" b="1" i="0" u="none" strike="noStrike" baseline="0" dirty="0">
                <a:solidFill>
                  <a:srgbClr val="C00000"/>
                </a:solidFill>
                <a:latin typeface="Arial" panose="020B0604020202020204" pitchFamily="34" charset="0"/>
              </a:rPr>
              <a:t>de origen venezolano. (MEN)</a:t>
            </a:r>
          </a:p>
          <a:p>
            <a:pPr algn="l"/>
            <a:endParaRPr lang="es-CO" sz="6600" b="0" i="0" u="none" strike="noStrike" baseline="0" dirty="0">
              <a:latin typeface="Arial" panose="020B0604020202020204" pitchFamily="34" charset="0"/>
            </a:endParaRPr>
          </a:p>
          <a:p>
            <a:pPr marL="914400" indent="-914400" algn="just">
              <a:buAutoNum type="alphaLcPeriod"/>
            </a:pPr>
            <a:r>
              <a:rPr lang="es-MX" sz="5400" b="0" i="0" u="none" strike="noStrike" baseline="0" dirty="0">
                <a:latin typeface="Arial" panose="020B0604020202020204" pitchFamily="34" charset="0"/>
              </a:rPr>
              <a:t>Los resultados de las evaluaciones realizadas con base en los criterios de evaluación y promoción, incluyendo la escala de valoración institucional y se respectiva equivalencia </a:t>
            </a:r>
            <a:r>
              <a:rPr lang="es-CO" sz="5400" b="0" i="0" u="none" strike="noStrike" baseline="0" dirty="0">
                <a:latin typeface="Arial" panose="020B0604020202020204" pitchFamily="34" charset="0"/>
              </a:rPr>
              <a:t>con la escala nacional.</a:t>
            </a: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b. Las estrategias de apoyo para la superación de debilidades de los estudiantes, empleadas </a:t>
            </a:r>
            <a:r>
              <a:rPr lang="es-CO" sz="5400" b="0" i="0" u="none" strike="noStrike" baseline="0" dirty="0">
                <a:latin typeface="Arial" panose="020B0604020202020204" pitchFamily="34" charset="0"/>
              </a:rPr>
              <a:t>por el establecimiento.</a:t>
            </a: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c. Los resultados de los procesos de la validación de estudios, por grados, mediante </a:t>
            </a:r>
            <a:r>
              <a:rPr lang="es-CO" sz="5400" b="0" i="0" u="none" strike="noStrike" baseline="0" dirty="0">
                <a:latin typeface="Arial" panose="020B0604020202020204" pitchFamily="34" charset="0"/>
              </a:rPr>
              <a:t>evaluaciones o actividades académicas, de que trata el parágrafo segundo transitorio del </a:t>
            </a:r>
            <a:r>
              <a:rPr lang="es-MX" sz="5400" b="0" i="0" u="none" strike="noStrike" baseline="0" dirty="0">
                <a:latin typeface="Arial" panose="020B0604020202020204" pitchFamily="34" charset="0"/>
              </a:rPr>
              <a:t>artículo 2.3.3.3.4.1.2. del Decreto 1075 de 2015.</a:t>
            </a:r>
            <a:endParaRPr lang="es-CO" sz="5400" dirty="0">
              <a:latin typeface="Arial" panose="020B0604020202020204" pitchFamily="34" charset="0"/>
            </a:endParaRP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Así mismo, se dejará constancia de los nombres completos y del número de identificación con el cual está actualmente registrado en el SIMAT, informándole al estudiante, que una vez regularice su situación migratoria y cuente con un documento de identificación válido en Colombia, la institución educativa expedirá su correspondiente título y/o diploma de bachiller.</a:t>
            </a:r>
            <a:endParaRPr lang="es-CO" sz="5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2411891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21882914"/>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CO" sz="6600" b="1" i="0" u="none" strike="noStrike" baseline="0" dirty="0">
                <a:solidFill>
                  <a:srgbClr val="990000"/>
                </a:solidFill>
                <a:latin typeface="Arial" panose="020B0604020202020204" pitchFamily="34" charset="0"/>
              </a:rPr>
              <a:t>Resolución 000224 del 05/08/2019 Modifica la Res. 284 de 2018 con relación a la presentación del examen Saber 11 par los nacionales Venezolanos inscritos al Examen Saber 11 con NES.</a:t>
            </a:r>
          </a:p>
          <a:p>
            <a:pPr algn="just"/>
            <a:endParaRPr lang="es-CO" sz="6600" i="1" dirty="0">
              <a:latin typeface="Arial" panose="020B0604020202020204" pitchFamily="34" charset="0"/>
            </a:endParaRPr>
          </a:p>
          <a:p>
            <a:pPr algn="just"/>
            <a:r>
              <a:rPr lang="es-CO" sz="6600" i="1" u="none" strike="noStrike" baseline="0" dirty="0">
                <a:latin typeface="Arial" panose="020B0604020202020204" pitchFamily="34" charset="0"/>
              </a:rPr>
              <a:t>Artículo transitorio 3. Identificación de estudiantes inscritos con NES. Los estudiantes venezolanos inscritos con NES podrán identificarse e ingresar al sitio de aplicación del examen presentando un documento de identificación con foto, dentro de los que se incluyen el carnet estudiantil de la I. E. que lo inscribió a la prueba, el Documento Nacional de Identificación (DNI) Venezolano o algún otro documento expedido por la </a:t>
            </a:r>
            <a:r>
              <a:rPr lang="es-CO" sz="6600" i="1" dirty="0">
                <a:latin typeface="Arial" panose="020B0604020202020204" pitchFamily="34" charset="0"/>
              </a:rPr>
              <a:t>A</a:t>
            </a:r>
            <a:r>
              <a:rPr lang="es-CO" sz="6600" i="1" u="none" strike="noStrike" baseline="0" dirty="0">
                <a:latin typeface="Arial" panose="020B0604020202020204" pitchFamily="34" charset="0"/>
              </a:rPr>
              <a:t>utoridad Publica Colombiana. Con este documento el ICFES verificara solamente su nombre, sin perjuicio de la aplicación de los controles concomitantes de los que trata el Art. 22  de la Res. 253 de 2017.</a:t>
            </a:r>
          </a:p>
          <a:p>
            <a:pPr algn="just"/>
            <a:endParaRPr lang="es-CO" sz="6600" b="1" dirty="0">
              <a:latin typeface="Arial" panose="020B0604020202020204" pitchFamily="34" charset="0"/>
            </a:endParaRPr>
          </a:p>
          <a:p>
            <a:pPr algn="just"/>
            <a:r>
              <a:rPr lang="es-CO" sz="6600" b="1" i="0" u="none" strike="noStrike" baseline="0" dirty="0">
                <a:latin typeface="Arial" panose="020B0604020202020204" pitchFamily="34" charset="0"/>
              </a:rPr>
              <a:t>………</a:t>
            </a:r>
          </a:p>
          <a:p>
            <a:pPr algn="l"/>
            <a:endParaRPr lang="es-CO" sz="6600" b="0" i="0" u="none" strike="noStrike" baseline="0" dirty="0">
              <a:latin typeface="Arial" panose="020B0604020202020204" pitchFamily="34" charset="0"/>
            </a:endParaRPr>
          </a:p>
          <a:p>
            <a:pPr algn="l"/>
            <a:endParaRPr lang="es-CO" sz="6600" dirty="0">
              <a:latin typeface="Arial" panose="020B0604020202020204" pitchFamily="34" charset="0"/>
            </a:endParaRPr>
          </a:p>
          <a:p>
            <a:pPr algn="l"/>
            <a:endParaRPr lang="es-CO" sz="6600" b="0" i="0" u="none" strike="noStrike" baseline="0" dirty="0">
              <a:latin typeface="Arial" panose="020B0604020202020204" pitchFamily="34" charset="0"/>
            </a:endParaRPr>
          </a:p>
          <a:p>
            <a:pPr algn="l"/>
            <a:endParaRPr lang="es-CO" sz="6600" dirty="0">
              <a:latin typeface="Arial" panose="020B0604020202020204" pitchFamily="34" charset="0"/>
            </a:endParaRPr>
          </a:p>
          <a:p>
            <a:pPr algn="l"/>
            <a:endParaRPr lang="es-CO" sz="6600" b="0" i="0" u="none" strike="noStrike" baseline="0" dirty="0">
              <a:latin typeface="Arial" panose="020B0604020202020204" pitchFamily="34" charset="0"/>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82442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788181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ct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algn="just"/>
            <a:endParaRPr lang="es-MX" sz="6600" b="1" i="0" dirty="0">
              <a:solidFill>
                <a:srgbClr val="C00000"/>
              </a:solidFill>
              <a:effectLst/>
              <a:latin typeface="Verdana" panose="020B0604030504040204" pitchFamily="34" charset="0"/>
            </a:endParaRPr>
          </a:p>
          <a:p>
            <a:pPr algn="just"/>
            <a:r>
              <a:rPr lang="es-MX" sz="6600" b="1" i="0" dirty="0">
                <a:solidFill>
                  <a:srgbClr val="C00000"/>
                </a:solidFill>
                <a:effectLst/>
                <a:latin typeface="Verdana" panose="020B0604030504040204" pitchFamily="34" charset="0"/>
              </a:rPr>
              <a:t>DECRETO 216 del 1 MARZO 2021 </a:t>
            </a:r>
            <a:r>
              <a:rPr lang="es-MX" sz="6600" b="1" i="0" dirty="0">
                <a:solidFill>
                  <a:srgbClr val="333333"/>
                </a:solidFill>
                <a:effectLst/>
                <a:latin typeface="Work Sans"/>
              </a:rPr>
              <a:t>"Por medio del cual se adopta el Estatuto Temporal de Protección para Migrantes Venezolanos Bajo Régimen de Protección Temporal y se dictan otras disposiciones en materia migratoria“</a:t>
            </a:r>
          </a:p>
          <a:p>
            <a:pPr algn="just"/>
            <a:endParaRPr lang="es-MX" sz="6600" b="1" dirty="0">
              <a:solidFill>
                <a:srgbClr val="333333"/>
              </a:solidFill>
              <a:latin typeface="Work Sans"/>
            </a:endParaRPr>
          </a:p>
          <a:p>
            <a:pPr marL="857250" indent="-857250" algn="just">
              <a:buFont typeface="Arial" panose="020B0604020202020204" pitchFamily="34" charset="0"/>
              <a:buChar char="•"/>
            </a:pPr>
            <a:r>
              <a:rPr lang="es-MX" sz="7200" b="0" i="0" dirty="0">
                <a:solidFill>
                  <a:srgbClr val="333333"/>
                </a:solidFill>
                <a:effectLst/>
                <a:latin typeface="Work Sans"/>
              </a:rPr>
              <a:t>Encontrarse en territorio colombiano de manera irregular a 31 de enero de 2021.</a:t>
            </a:r>
            <a:endParaRPr lang="es-MX" sz="6000" b="1" i="0" dirty="0">
              <a:solidFill>
                <a:srgbClr val="333333"/>
              </a:solidFill>
              <a:effectLst/>
              <a:latin typeface="Work Sans"/>
            </a:endParaRPr>
          </a:p>
          <a:p>
            <a:pPr algn="just"/>
            <a:endParaRPr lang="es-MX" sz="6600" b="1" dirty="0">
              <a:ln w="9525">
                <a:solidFill>
                  <a:schemeClr val="bg1"/>
                </a:solidFill>
                <a:prstDash val="solid"/>
              </a:ln>
              <a:solidFill>
                <a:srgbClr val="333333"/>
              </a:solidFill>
              <a:latin typeface="Work Sans"/>
            </a:endParaRPr>
          </a:p>
          <a:p>
            <a:pPr algn="just"/>
            <a:r>
              <a:rPr lang="es-MX" sz="8000" b="0" i="0" dirty="0">
                <a:solidFill>
                  <a:srgbClr val="333333"/>
                </a:solidFill>
                <a:effectLst/>
                <a:latin typeface="Work Sans"/>
              </a:rPr>
              <a:t>Los migrantes venezolanos que se encuentren bajo la condición contenida en el numeral 3 del presente artículo, deberán aportar prueba sumaria e idónea de su permanencia en el territorio nacional, en los términos y a través de los mecanismos que establezca la Unidad Administrativa Especial Migración Colombia mediante acto administrativo.</a:t>
            </a:r>
            <a:endParaRPr lang="es-CO" sz="6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1397845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14492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ct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algn="just"/>
            <a:endParaRPr lang="es-MX" sz="6600" b="1" i="0" dirty="0">
              <a:solidFill>
                <a:srgbClr val="C00000"/>
              </a:solidFill>
              <a:effectLst/>
              <a:latin typeface="Verdana" panose="020B0604030504040204" pitchFamily="34" charset="0"/>
            </a:endParaRPr>
          </a:p>
          <a:p>
            <a:pPr algn="just"/>
            <a:r>
              <a:rPr lang="es-MX" sz="6600" b="1" i="0" dirty="0">
                <a:solidFill>
                  <a:srgbClr val="C00000"/>
                </a:solidFill>
                <a:effectLst/>
                <a:latin typeface="Verdana" panose="020B0604030504040204" pitchFamily="34" charset="0"/>
              </a:rPr>
              <a:t>REGISTRO UNICO DE MIGRANTES </a:t>
            </a:r>
            <a:r>
              <a:rPr lang="es-MX" sz="6600" b="1" dirty="0">
                <a:solidFill>
                  <a:srgbClr val="C00000"/>
                </a:solidFill>
                <a:latin typeface="Verdana" panose="020B0604030504040204" pitchFamily="34" charset="0"/>
              </a:rPr>
              <a:t>VENEZOLANOS </a:t>
            </a:r>
            <a:r>
              <a:rPr lang="es-MX" sz="8000" b="0" i="0" dirty="0">
                <a:solidFill>
                  <a:srgbClr val="333333"/>
                </a:solidFill>
                <a:effectLst/>
                <a:latin typeface="Work Sans"/>
              </a:rPr>
              <a:t>Este Registro tendrá como objeto recaudar y actualizar información como insumo para la formulación y diseño de políticas públicas, e identificar a los migrantes de nacionalidad venezolana que cumplen con alguna de las condiciones establecidas en el artículo 4, y quieran acceder a las medidas de </a:t>
            </a:r>
            <a:r>
              <a:rPr lang="es-MX" sz="8000" b="1" i="0" dirty="0">
                <a:solidFill>
                  <a:srgbClr val="333333"/>
                </a:solidFill>
                <a:effectLst/>
                <a:latin typeface="Work Sans"/>
              </a:rPr>
              <a:t>protección temporal </a:t>
            </a:r>
            <a:r>
              <a:rPr lang="es-MX" sz="8000" b="0" i="0" dirty="0">
                <a:solidFill>
                  <a:srgbClr val="333333"/>
                </a:solidFill>
                <a:effectLst/>
                <a:latin typeface="Work Sans"/>
              </a:rPr>
              <a:t>contenidas en el presente Estatuto.</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444553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662501" y="3343763"/>
            <a:ext cx="23197456" cy="30469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VARIABLE ALTERNANCIA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1ED45862-C8A2-49D7-BD4C-3839B40226A3}"/>
              </a:ext>
            </a:extLst>
          </p:cNvPr>
          <p:cNvSpPr txBox="1"/>
          <p:nvPr/>
        </p:nvSpPr>
        <p:spPr>
          <a:xfrm>
            <a:off x="2935705" y="6600771"/>
            <a:ext cx="32774021" cy="13018949"/>
          </a:xfrm>
          <a:prstGeom prst="rect">
            <a:avLst/>
          </a:prstGeom>
          <a:noFill/>
        </p:spPr>
        <p:txBody>
          <a:bodyPr wrap="square">
            <a:spAutoFit/>
          </a:bodyPr>
          <a:lstStyle/>
          <a:p>
            <a:pPr marL="685800" indent="-685800" algn="just">
              <a:buFont typeface="Arial" panose="020B0604020202020204" pitchFamily="34" charset="0"/>
              <a:buChar char="•"/>
            </a:pPr>
            <a:r>
              <a:rPr lang="es-MX" sz="6000" b="1" i="0" dirty="0">
                <a:solidFill>
                  <a:srgbClr val="C00000"/>
                </a:solidFill>
                <a:effectLst/>
                <a:latin typeface="Verdana" panose="020B0604030504040204" pitchFamily="34" charset="0"/>
              </a:rPr>
              <a:t>CIRCULAR No. 103 DEL 2021</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7200" dirty="0"/>
              <a:t>El Ministerio de Educación ha implementado en el Sistema de Información de Matrícula -SIMAT- la variable denominada </a:t>
            </a:r>
            <a:r>
              <a:rPr lang="es-MX" sz="7200" b="1" dirty="0"/>
              <a:t>“Alternancia” </a:t>
            </a:r>
            <a:r>
              <a:rPr lang="es-MX" sz="7200" dirty="0"/>
              <a:t>con el fin de identificar a través de este sistema, los estudiantes que regresan a clases presenciales bajo esta modalidad. La mencionada variable, se encuentra disponible para su registro en el SIMAT y su diligenciamiento es de carácter obligatorio al momento de registrar la matrícula de todos los estudiantes en el sistema. Para los estudiantes que ya están matriculados y que regresan a clases presenciales con alternancia, se deben caracterizar en el SIMAT, a través de la opción MATRICULA - CAMBIOS A MATRICULADOS. Se anexa Instructivo de esta funcionalidad.</a:t>
            </a:r>
            <a:endParaRPr lang="es-CO" sz="4800" b="1" dirty="0"/>
          </a:p>
        </p:txBody>
      </p:sp>
    </p:spTree>
    <p:extLst>
      <p:ext uri="{BB962C8B-B14F-4D97-AF65-F5344CB8AC3E}">
        <p14:creationId xmlns:p14="http://schemas.microsoft.com/office/powerpoint/2010/main" val="286169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0" y="0"/>
            <a:ext cx="39195375" cy="24288750"/>
          </a:xfrm>
          <a:prstGeom prst="rect">
            <a:avLst/>
          </a:prstGeom>
          <a:noFill/>
          <a:ln>
            <a:noFill/>
          </a:ln>
        </p:spPr>
      </p:pic>
      <p:sp>
        <p:nvSpPr>
          <p:cNvPr id="6" name="Rectángulo 5">
            <a:extLst>
              <a:ext uri="{FF2B5EF4-FFF2-40B4-BE49-F238E27FC236}">
                <a16:creationId xmlns:a16="http://schemas.microsoft.com/office/drawing/2014/main" id="{943A58FC-BF93-4D19-A8FD-064412881065}"/>
              </a:ext>
            </a:extLst>
          </p:cNvPr>
          <p:cNvSpPr/>
          <p:nvPr/>
        </p:nvSpPr>
        <p:spPr>
          <a:xfrm>
            <a:off x="1920241" y="9974624"/>
            <a:ext cx="24597360" cy="3046988"/>
          </a:xfrm>
          <a:prstGeom prst="rect">
            <a:avLst/>
          </a:prstGeom>
          <a:noFill/>
        </p:spPr>
        <p:txBody>
          <a:bodyPr wrap="square" lIns="91440" tIns="45720" rIns="91440" bIns="45720">
            <a:spAutoFit/>
          </a:bodyPr>
          <a:lstStyle/>
          <a:p>
            <a:pPr algn="ctr"/>
            <a:r>
              <a:rPr lang="es-CO" sz="9600" b="1" dirty="0">
                <a:solidFill>
                  <a:schemeClr val="tx1"/>
                </a:solidFill>
              </a:rPr>
              <a:t>Socialización Resolución No. 1693 del 29 de abril de 2021</a:t>
            </a:r>
            <a:r>
              <a:rPr lang="es-CO" sz="9600" dirty="0">
                <a:solidFill>
                  <a:schemeClr val="tx1"/>
                </a:solidFill>
              </a:rPr>
              <a:t> </a:t>
            </a:r>
          </a:p>
        </p:txBody>
      </p:sp>
    </p:spTree>
    <p:extLst>
      <p:ext uri="{BB962C8B-B14F-4D97-AF65-F5344CB8AC3E}">
        <p14:creationId xmlns:p14="http://schemas.microsoft.com/office/powerpoint/2010/main" val="3294643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966762"/>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882640" y="5934324"/>
            <a:ext cx="27462480" cy="12895838"/>
          </a:xfrm>
          <a:prstGeom prst="rect">
            <a:avLst/>
          </a:prstGeom>
        </p:spPr>
        <p:txBody>
          <a:bodyPr wrap="square">
            <a:spAutoFit/>
          </a:bodyPr>
          <a:lstStyle/>
          <a:p>
            <a:pPr algn="just"/>
            <a:r>
              <a:rPr lang="es-CO" sz="6600" b="1" dirty="0"/>
              <a:t>“</a:t>
            </a:r>
            <a:r>
              <a:rPr lang="es-CO" sz="8800" b="1" dirty="0"/>
              <a:t>Por medio de la cual se establece el proceso de gestión de la cobertura educativa en la entidad territorial Tolima para el año 2022”</a:t>
            </a:r>
          </a:p>
          <a:p>
            <a:pPr marL="0" indent="0" algn="just">
              <a:buNone/>
            </a:pPr>
            <a:endParaRPr lang="es-CO" sz="8800" dirty="0"/>
          </a:p>
          <a:p>
            <a:pPr marL="0" indent="0" algn="just">
              <a:buNone/>
            </a:pPr>
            <a:r>
              <a:rPr lang="es-CO" sz="7200" dirty="0"/>
              <a:t>Enviada al correo electrónico de los Rectores  el 3 de junio de 2021 y publicada en el portal de la Secretaria.</a:t>
            </a:r>
          </a:p>
          <a:p>
            <a:pPr marL="0" indent="0" algn="just">
              <a:buNone/>
            </a:pPr>
            <a:endParaRPr lang="es-CO" sz="5400" dirty="0"/>
          </a:p>
          <a:p>
            <a:pPr marL="457200" lvl="1" indent="0" algn="just">
              <a:buNone/>
            </a:pPr>
            <a:r>
              <a:rPr lang="es-CO" sz="6600" dirty="0">
                <a:hlinkClick r:id="rId4"/>
              </a:rPr>
              <a:t>www.sedtolima.gov.co</a:t>
            </a:r>
            <a:endParaRPr lang="es-CO" sz="6600" dirty="0"/>
          </a:p>
          <a:p>
            <a:pPr lvl="1" algn="just"/>
            <a:r>
              <a:rPr lang="es-CO" sz="7200" dirty="0"/>
              <a:t>Normatividad</a:t>
            </a:r>
          </a:p>
          <a:p>
            <a:pPr lvl="1" algn="just"/>
            <a:r>
              <a:rPr lang="es-CO" sz="7200" dirty="0"/>
              <a:t>Resoluciones</a:t>
            </a:r>
            <a:endParaRPr lang="es-CO" sz="1200" dirty="0"/>
          </a:p>
          <a:p>
            <a:pPr lvl="1" algn="just"/>
            <a:r>
              <a:rPr lang="es-CO" sz="7200" dirty="0">
                <a:solidFill>
                  <a:schemeClr val="tx1"/>
                </a:solidFill>
              </a:rPr>
              <a:t>2021 - 1693</a:t>
            </a:r>
          </a:p>
        </p:txBody>
      </p:sp>
    </p:spTree>
    <p:extLst>
      <p:ext uri="{BB962C8B-B14F-4D97-AF65-F5344CB8AC3E}">
        <p14:creationId xmlns:p14="http://schemas.microsoft.com/office/powerpoint/2010/main" val="30846642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04803"/>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a:extLst>
              <a:ext uri="{FF2B5EF4-FFF2-40B4-BE49-F238E27FC236}">
                <a16:creationId xmlns:a16="http://schemas.microsoft.com/office/drawing/2014/main" id="{6AD77155-C295-438F-8BDD-94F655C2CEC4}"/>
              </a:ext>
            </a:extLst>
          </p:cNvPr>
          <p:cNvSpPr txBox="1"/>
          <p:nvPr/>
        </p:nvSpPr>
        <p:spPr>
          <a:xfrm>
            <a:off x="3427245" y="6614681"/>
            <a:ext cx="32340884" cy="10156627"/>
          </a:xfrm>
          <a:prstGeom prst="rect">
            <a:avLst/>
          </a:prstGeom>
          <a:noFill/>
        </p:spPr>
        <p:txBody>
          <a:bodyPr wrap="square">
            <a:spAutoFit/>
          </a:bodyPr>
          <a:lstStyle/>
          <a:p>
            <a:pPr marL="0" indent="0">
              <a:buNone/>
            </a:pPr>
            <a:r>
              <a:rPr lang="es-CO" sz="6600" b="1" dirty="0">
                <a:latin typeface="Arial" panose="020B0604020202020204" pitchFamily="34" charset="0"/>
                <a:cs typeface="Arial" panose="020B0604020202020204" pitchFamily="34" charset="0"/>
              </a:rPr>
              <a:t>CONTIENE:</a:t>
            </a:r>
          </a:p>
          <a:p>
            <a:pPr marL="0" indent="0">
              <a:buNone/>
            </a:pPr>
            <a:endParaRPr lang="es-CO" sz="6600" b="1" dirty="0">
              <a:latin typeface="Arial" panose="020B0604020202020204" pitchFamily="34" charset="0"/>
              <a:cs typeface="Arial" panose="020B0604020202020204" pitchFamily="34" charset="0"/>
            </a:endParaRPr>
          </a:p>
          <a:p>
            <a:pPr marL="0" indent="0" algn="just">
              <a:buNone/>
            </a:pPr>
            <a:r>
              <a:rPr lang="es-CO" sz="6600" b="1" dirty="0">
                <a:latin typeface="Arial" panose="020B0604020202020204" pitchFamily="34" charset="0"/>
                <a:cs typeface="Arial" panose="020B0604020202020204" pitchFamily="34" charset="0"/>
              </a:rPr>
              <a:t>CAPITULO I. </a:t>
            </a:r>
            <a:r>
              <a:rPr lang="es-CO" sz="6600" b="1" dirty="0">
                <a:solidFill>
                  <a:srgbClr val="85182F"/>
                </a:solidFill>
                <a:latin typeface="Arial" panose="020B0604020202020204" pitchFamily="34" charset="0"/>
                <a:cs typeface="Arial" panose="020B0604020202020204" pitchFamily="34" charset="0"/>
              </a:rPr>
              <a:t>DISPOSICIONES PRELIMINARES</a:t>
            </a:r>
            <a:r>
              <a:rPr lang="es-CO" sz="6600" dirty="0">
                <a:latin typeface="Arial" panose="020B0604020202020204" pitchFamily="34" charset="0"/>
                <a:cs typeface="Arial" panose="020B0604020202020204" pitchFamily="34" charset="0"/>
              </a:rPr>
              <a:t>: Objeto, Ámbito de Aplicación y Definición.</a:t>
            </a:r>
          </a:p>
          <a:p>
            <a:pPr algn="just"/>
            <a:endParaRPr lang="es-ES" sz="6000" dirty="0">
              <a:latin typeface="Arial" panose="020B0604020202020204" pitchFamily="34" charset="0"/>
              <a:ea typeface="Times New Roman" panose="02020603050405020304" pitchFamily="18" charset="0"/>
            </a:endParaRPr>
          </a:p>
          <a:p>
            <a:pPr marL="0" indent="0" algn="just">
              <a:buNone/>
            </a:pPr>
            <a:r>
              <a:rPr lang="es-CO" sz="6600" b="1" dirty="0">
                <a:latin typeface="Arial" panose="020B0604020202020204" pitchFamily="34" charset="0"/>
                <a:cs typeface="Arial" panose="020B0604020202020204" pitchFamily="34" charset="0"/>
              </a:rPr>
              <a:t>CAPITULO II. </a:t>
            </a:r>
            <a:r>
              <a:rPr lang="es-CO" sz="6600" b="1" dirty="0">
                <a:solidFill>
                  <a:srgbClr val="85182F"/>
                </a:solidFill>
                <a:latin typeface="Arial" panose="020B0604020202020204" pitchFamily="34" charset="0"/>
                <a:cs typeface="Arial" panose="020B0604020202020204" pitchFamily="34" charset="0"/>
              </a:rPr>
              <a:t>RESPONSABLE Y COMPETENCIAS </a:t>
            </a:r>
            <a:r>
              <a:rPr lang="es-CO" sz="6600" dirty="0">
                <a:latin typeface="Arial" panose="020B0604020202020204" pitchFamily="34" charset="0"/>
                <a:cs typeface="Arial" panose="020B0604020202020204" pitchFamily="34" charset="0"/>
              </a:rPr>
              <a:t>– Artículo 6º. Competencias de los RECTORES.</a:t>
            </a:r>
          </a:p>
          <a:p>
            <a:pPr marL="0" lvl="0" indent="0" algn="just">
              <a:buNone/>
            </a:pPr>
            <a:endParaRPr lang="es-CO" sz="6600" b="1" dirty="0">
              <a:latin typeface="Arial" panose="020B0604020202020204" pitchFamily="34" charset="0"/>
              <a:cs typeface="Arial" panose="020B0604020202020204" pitchFamily="34" charset="0"/>
            </a:endParaRPr>
          </a:p>
          <a:p>
            <a:pPr marL="0" lvl="0" indent="0" algn="just">
              <a:buNone/>
            </a:pPr>
            <a:r>
              <a:rPr lang="es-CO" sz="6600" b="1" dirty="0">
                <a:latin typeface="Arial" panose="020B0604020202020204" pitchFamily="34" charset="0"/>
                <a:cs typeface="Arial" panose="020B0604020202020204" pitchFamily="34" charset="0"/>
              </a:rPr>
              <a:t>CAPITULO III. </a:t>
            </a:r>
            <a:r>
              <a:rPr lang="es-CO" sz="6600" b="1" dirty="0">
                <a:solidFill>
                  <a:srgbClr val="85182F"/>
                </a:solidFill>
                <a:latin typeface="Arial" panose="020B0604020202020204" pitchFamily="34" charset="0"/>
                <a:cs typeface="Arial" panose="020B0604020202020204" pitchFamily="34" charset="0"/>
              </a:rPr>
              <a:t>ORGANIZACIÓN DEL PROCESO DE GESTIÓN DE COBERTURA EDUCATIVA</a:t>
            </a:r>
            <a:r>
              <a:rPr lang="es-CO" sz="6600" dirty="0">
                <a:latin typeface="Arial" panose="020B0604020202020204" pitchFamily="34" charset="0"/>
                <a:cs typeface="Arial" panose="020B0604020202020204" pitchFamily="34" charset="0"/>
              </a:rPr>
              <a:t>. </a:t>
            </a:r>
            <a:endParaRPr lang="es-ES" sz="6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3006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882640" y="5934324"/>
            <a:ext cx="27462480" cy="12095619"/>
          </a:xfrm>
          <a:prstGeom prst="rect">
            <a:avLst/>
          </a:prstGeom>
        </p:spPr>
        <p:txBody>
          <a:bodyPr wrap="square">
            <a:spAutoFit/>
          </a:bodyPr>
          <a:lstStyle/>
          <a:p>
            <a:pPr marL="0" indent="0" algn="just">
              <a:buNone/>
            </a:pPr>
            <a:endParaRPr lang="es-CO" sz="5400" dirty="0">
              <a:solidFill>
                <a:schemeClr val="tx1"/>
              </a:solidFill>
            </a:endParaRPr>
          </a:p>
          <a:p>
            <a:pPr marL="0" indent="0" algn="just">
              <a:buNone/>
            </a:pPr>
            <a:r>
              <a:rPr lang="es-CO" sz="5400" b="1" dirty="0">
                <a:latin typeface="Arial" panose="020B0604020202020204" pitchFamily="34" charset="0"/>
                <a:cs typeface="Arial" panose="020B0604020202020204" pitchFamily="34" charset="0"/>
              </a:rPr>
              <a:t>CAPITULO IV. </a:t>
            </a:r>
            <a:r>
              <a:rPr lang="es-MX" sz="5400" b="1" dirty="0">
                <a:solidFill>
                  <a:srgbClr val="C00000"/>
                </a:solidFill>
              </a:rPr>
              <a:t>ETAPAS DEL PROCESO DE GESTION DE COBERTURA EDUCATIVA</a:t>
            </a:r>
          </a:p>
          <a:p>
            <a:pPr marL="0" indent="0" algn="just">
              <a:buNone/>
            </a:pPr>
            <a:endParaRPr lang="es-MX" sz="6000" b="1" dirty="0">
              <a:solidFill>
                <a:srgbClr val="C00000"/>
              </a:solidFill>
            </a:endParaRPr>
          </a:p>
          <a:p>
            <a:pPr marL="342900" lvl="0" indent="-342900" algn="just">
              <a:buFont typeface="+mj-lt"/>
              <a:buAutoNum type="arabicPeriod"/>
            </a:pPr>
            <a:r>
              <a:rPr lang="es-CO" sz="6000" dirty="0">
                <a:effectLst/>
                <a:latin typeface="Arial" panose="020B0604020202020204" pitchFamily="34" charset="0"/>
                <a:ea typeface="Times New Roman" panose="02020603050405020304" pitchFamily="18" charset="0"/>
              </a:rPr>
              <a:t>Planeación.</a:t>
            </a:r>
          </a:p>
          <a:p>
            <a:pPr lvl="0" algn="just"/>
            <a:endParaRPr lang="es-CO" sz="6000" dirty="0">
              <a:latin typeface="Times New Roman" panose="02020603050405020304" pitchFamily="18" charset="0"/>
              <a:ea typeface="Times New Roman" panose="02020603050405020304" pitchFamily="18" charset="0"/>
            </a:endParaRPr>
          </a:p>
          <a:p>
            <a:pPr lvl="0" algn="just"/>
            <a:r>
              <a:rPr lang="es-CO" sz="6000" dirty="0">
                <a:effectLst/>
                <a:latin typeface="Times New Roman" panose="02020603050405020304" pitchFamily="18" charset="0"/>
                <a:ea typeface="Times New Roman" panose="02020603050405020304" pitchFamily="18" charset="0"/>
              </a:rPr>
              <a:t>2.  </a:t>
            </a:r>
            <a:r>
              <a:rPr lang="es-CO" sz="6000" dirty="0">
                <a:effectLst/>
                <a:latin typeface="Arial" panose="020B0604020202020204" pitchFamily="34" charset="0"/>
                <a:ea typeface="Times New Roman" panose="02020603050405020304" pitchFamily="18" charset="0"/>
              </a:rPr>
              <a:t>Capacidad institucional y proyección de cupos.</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3. Solicitud y asignación de cupos educativos.</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4. Matrícula</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5, Auditoria de la Entidad Territorial Certificada - Tolima</a:t>
            </a:r>
            <a:endParaRPr lang="es-CO" sz="6000" dirty="0">
              <a:effectLst/>
              <a:latin typeface="Times New Roman" panose="02020603050405020304" pitchFamily="18" charset="0"/>
              <a:ea typeface="Times New Roman" panose="02020603050405020304" pitchFamily="18" charset="0"/>
            </a:endParaRPr>
          </a:p>
          <a:p>
            <a:pPr marL="0" indent="0" algn="just">
              <a:buNone/>
            </a:pPr>
            <a:endParaRPr lang="es-CO" sz="7200" dirty="0">
              <a:solidFill>
                <a:schemeClr val="tx1"/>
              </a:solidFill>
            </a:endParaRPr>
          </a:p>
        </p:txBody>
      </p:sp>
    </p:spTree>
    <p:extLst>
      <p:ext uri="{BB962C8B-B14F-4D97-AF65-F5344CB8AC3E}">
        <p14:creationId xmlns:p14="http://schemas.microsoft.com/office/powerpoint/2010/main" val="1446600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3CD91118-B087-4098-B332-EB4EEDF1B16C}"/>
              </a:ext>
            </a:extLst>
          </p:cNvPr>
          <p:cNvSpPr txBox="1"/>
          <p:nvPr/>
        </p:nvSpPr>
        <p:spPr>
          <a:xfrm>
            <a:off x="2512844" y="5800628"/>
            <a:ext cx="34169685" cy="14219277"/>
          </a:xfrm>
          <a:prstGeom prst="rect">
            <a:avLst/>
          </a:prstGeom>
          <a:noFill/>
        </p:spPr>
        <p:txBody>
          <a:bodyPr wrap="square">
            <a:spAutoFit/>
          </a:bodyPr>
          <a:lstStyle/>
          <a:p>
            <a:pPr marL="0" indent="0" algn="just">
              <a:buNone/>
            </a:pPr>
            <a:r>
              <a:rPr lang="es-CO" sz="5400" b="1" dirty="0">
                <a:latin typeface="Arial" panose="020B0604020202020204" pitchFamily="34" charset="0"/>
                <a:cs typeface="Arial" panose="020B0604020202020204" pitchFamily="34" charset="0"/>
              </a:rPr>
              <a:t>CAPITULO IV: ETAPAS DEL PROCESO DE GESTIÓN DE LA COBERTURA EDUCATIVA</a:t>
            </a:r>
          </a:p>
          <a:p>
            <a:pPr marL="0" indent="0">
              <a:buNone/>
            </a:pPr>
            <a:endParaRPr lang="es-CO" sz="5400" b="1" dirty="0">
              <a:latin typeface="Arial" panose="020B0604020202020204" pitchFamily="34" charset="0"/>
              <a:cs typeface="Arial" panose="020B0604020202020204" pitchFamily="34" charset="0"/>
            </a:endParaRPr>
          </a:p>
          <a:p>
            <a:pPr algn="just"/>
            <a:r>
              <a:rPr lang="es-CO" sz="5400" b="1" dirty="0">
                <a:latin typeface="Arial" panose="020B0604020202020204" pitchFamily="34" charset="0"/>
                <a:cs typeface="Arial" panose="020B0604020202020204" pitchFamily="34" charset="0"/>
              </a:rPr>
              <a:t>ARTICULO 15. </a:t>
            </a:r>
            <a:r>
              <a:rPr lang="es-CO" sz="5400" b="1" dirty="0">
                <a:solidFill>
                  <a:srgbClr val="85182F"/>
                </a:solidFill>
                <a:latin typeface="Arial" panose="020B0604020202020204" pitchFamily="34" charset="0"/>
                <a:cs typeface="Arial" panose="020B0604020202020204" pitchFamily="34" charset="0"/>
              </a:rPr>
              <a:t>Etapa de Planeación</a:t>
            </a:r>
            <a:r>
              <a:rPr lang="es-CO" sz="5400" dirty="0">
                <a:latin typeface="Arial" panose="020B0604020202020204" pitchFamily="34" charset="0"/>
                <a:cs typeface="Arial" panose="020B0604020202020204" pitchFamily="34" charset="0"/>
              </a:rPr>
              <a:t>: Resultado: Acto Administrativo anualmente donde se definen las directrices, criterios, procedimientos y cronograma, para la organización y gestión de cobertura educativa.</a:t>
            </a:r>
          </a:p>
          <a:p>
            <a:pPr marL="0" indent="0">
              <a:buNone/>
            </a:pPr>
            <a:endParaRPr lang="es-CO" sz="5400" dirty="0">
              <a:latin typeface="Arial" panose="020B0604020202020204" pitchFamily="34" charset="0"/>
              <a:cs typeface="Arial" panose="020B0604020202020204" pitchFamily="34" charset="0"/>
            </a:endParaRPr>
          </a:p>
          <a:p>
            <a:r>
              <a:rPr lang="es-CO" sz="5400" b="1" dirty="0">
                <a:latin typeface="Arial" panose="020B0604020202020204" pitchFamily="34" charset="0"/>
                <a:cs typeface="Arial" panose="020B0604020202020204" pitchFamily="34" charset="0"/>
              </a:rPr>
              <a:t>ARTÍCULO 16. </a:t>
            </a:r>
            <a:r>
              <a:rPr lang="es-CO" sz="5400" b="1" dirty="0">
                <a:solidFill>
                  <a:srgbClr val="85182F"/>
                </a:solidFill>
                <a:latin typeface="Arial" panose="020B0604020202020204" pitchFamily="34" charset="0"/>
                <a:cs typeface="Arial" panose="020B0604020202020204" pitchFamily="34" charset="0"/>
              </a:rPr>
              <a:t>Etapa de Capacidad institucional y proyección de cupos</a:t>
            </a:r>
            <a:r>
              <a:rPr lang="es-CO" sz="5400" dirty="0">
                <a:latin typeface="Arial" panose="020B0604020202020204" pitchFamily="34" charset="0"/>
                <a:cs typeface="Arial" panose="020B0604020202020204" pitchFamily="34" charset="0"/>
              </a:rPr>
              <a:t>.</a:t>
            </a:r>
          </a:p>
          <a:p>
            <a:endParaRPr lang="es-CO" sz="5400" dirty="0">
              <a:latin typeface="Arial" panose="020B0604020202020204" pitchFamily="34" charset="0"/>
              <a:cs typeface="Arial" panose="020B0604020202020204" pitchFamily="34" charset="0"/>
            </a:endParaRPr>
          </a:p>
          <a:p>
            <a:pPr marL="0" indent="0">
              <a:buNone/>
            </a:pPr>
            <a:r>
              <a:rPr lang="es-CO" sz="5400" dirty="0">
                <a:latin typeface="Arial" panose="020B0604020202020204" pitchFamily="34" charset="0"/>
                <a:cs typeface="Arial" panose="020B0604020202020204" pitchFamily="34" charset="0"/>
              </a:rPr>
              <a:t> Objetivos:</a:t>
            </a:r>
          </a:p>
          <a:p>
            <a:pPr marL="0" indent="0">
              <a:buNone/>
            </a:pPr>
            <a:endParaRPr lang="es-CO" sz="5400" dirty="0">
              <a:latin typeface="Arial" panose="020B0604020202020204" pitchFamily="34" charset="0"/>
              <a:cs typeface="Arial" panose="020B0604020202020204" pitchFamily="34" charset="0"/>
            </a:endParaRPr>
          </a:p>
          <a:p>
            <a:pPr marL="342900" indent="-342900" algn="just">
              <a:buAutoNum type="arabicPeriod"/>
            </a:pPr>
            <a:r>
              <a:rPr lang="es-CO" sz="5400" dirty="0">
                <a:latin typeface="Arial" panose="020B0604020202020204" pitchFamily="34" charset="0"/>
                <a:cs typeface="Arial" panose="020B0604020202020204" pitchFamily="34" charset="0"/>
              </a:rPr>
              <a:t>Determinar en cada establecimiento educativo estatal, la capacidad en infraestructura, personal docente y administrativo, y de recursos pedagógicos, para la continuidad de los estudiantes activos y propender la ampliación de cobertura educativa estatal.</a:t>
            </a:r>
          </a:p>
          <a:p>
            <a:pPr marL="342900" indent="-342900" algn="just">
              <a:buAutoNum type="arabicPeriod"/>
            </a:pPr>
            <a:r>
              <a:rPr lang="es-CO" sz="5400" dirty="0">
                <a:latin typeface="Arial" panose="020B0604020202020204" pitchFamily="34" charset="0"/>
                <a:cs typeface="Arial" panose="020B0604020202020204" pitchFamily="34" charset="0"/>
              </a:rPr>
              <a:t>Proyectar el número de cupos disponibles en cada establecimiento educativo estatal, garantizando la continuidad de estudiantes activos y la atención e inclusión de la población por atender.</a:t>
            </a:r>
          </a:p>
          <a:p>
            <a:pPr marL="342900" indent="-342900" algn="just">
              <a:buAutoNum type="arabicPeriod"/>
            </a:pPr>
            <a:r>
              <a:rPr lang="es-CO" sz="5400" dirty="0">
                <a:latin typeface="Arial" panose="020B0604020202020204" pitchFamily="34" charset="0"/>
                <a:cs typeface="Arial" panose="020B0604020202020204" pitchFamily="34" charset="0"/>
              </a:rPr>
              <a:t>Determinar las estrategias de ampliación de cobertura, mediante la distribución adecuada de planta docente y administrativa; haciendo uso eficiente de los recursos existentes; reorganizando los grupos de clase; optimizando, adecuando, ampliando o rotando los espacios escolares.</a:t>
            </a:r>
          </a:p>
        </p:txBody>
      </p:sp>
    </p:spTree>
    <p:extLst>
      <p:ext uri="{BB962C8B-B14F-4D97-AF65-F5344CB8AC3E}">
        <p14:creationId xmlns:p14="http://schemas.microsoft.com/office/powerpoint/2010/main" val="2578366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04803"/>
            <a:ext cx="38641326" cy="23983947"/>
          </a:xfrm>
          <a:prstGeom prst="rect">
            <a:avLst/>
          </a:prstGeom>
          <a:noFill/>
          <a:ln>
            <a:noFill/>
          </a:ln>
        </p:spPr>
      </p:pic>
      <p:sp>
        <p:nvSpPr>
          <p:cNvPr id="4" name="CuadroTexto 3"/>
          <p:cNvSpPr txBox="1"/>
          <p:nvPr/>
        </p:nvSpPr>
        <p:spPr>
          <a:xfrm>
            <a:off x="6062705" y="3056799"/>
            <a:ext cx="23197456" cy="2800767"/>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p>
          <a:p>
            <a:pPr algn="ct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9" name="CuadroTexto 8">
            <a:extLst>
              <a:ext uri="{FF2B5EF4-FFF2-40B4-BE49-F238E27FC236}">
                <a16:creationId xmlns:a16="http://schemas.microsoft.com/office/drawing/2014/main" id="{B4B3E0FE-1B39-4349-A7FB-0171F5F719F0}"/>
              </a:ext>
            </a:extLst>
          </p:cNvPr>
          <p:cNvSpPr txBox="1"/>
          <p:nvPr/>
        </p:nvSpPr>
        <p:spPr>
          <a:xfrm>
            <a:off x="5005138" y="7396448"/>
            <a:ext cx="31143146" cy="9325630"/>
          </a:xfrm>
          <a:prstGeom prst="rect">
            <a:avLst/>
          </a:prstGeom>
          <a:noFill/>
        </p:spPr>
        <p:txBody>
          <a:bodyPr wrap="square">
            <a:spAutoFit/>
          </a:bodyPr>
          <a:lstStyle/>
          <a:p>
            <a:r>
              <a:rPr lang="es-CO" sz="6000" b="1" dirty="0">
                <a:latin typeface="Arial" panose="020B0604020202020204" pitchFamily="34" charset="0"/>
                <a:cs typeface="Arial" panose="020B0604020202020204" pitchFamily="34" charset="0"/>
              </a:rPr>
              <a:t>ARTÍCULO 16. </a:t>
            </a:r>
            <a:r>
              <a:rPr lang="es-CO" sz="6000" b="1" dirty="0">
                <a:solidFill>
                  <a:srgbClr val="85182F"/>
                </a:solidFill>
                <a:latin typeface="Arial" panose="020B0604020202020204" pitchFamily="34" charset="0"/>
                <a:cs typeface="Arial" panose="020B0604020202020204" pitchFamily="34" charset="0"/>
              </a:rPr>
              <a:t>Etapa de Capacidad institucional y proyección de cupos</a:t>
            </a:r>
            <a:r>
              <a:rPr lang="es-CO" sz="6000" dirty="0">
                <a:latin typeface="Arial" panose="020B0604020202020204" pitchFamily="34" charset="0"/>
                <a:cs typeface="Arial" panose="020B0604020202020204" pitchFamily="34" charset="0"/>
              </a:rPr>
              <a:t>.</a:t>
            </a:r>
          </a:p>
          <a:p>
            <a:endParaRPr lang="es-CO" sz="6000" dirty="0">
              <a:latin typeface="Arial" panose="020B0604020202020204" pitchFamily="34" charset="0"/>
              <a:cs typeface="Arial" panose="020B0604020202020204" pitchFamily="34" charset="0"/>
            </a:endParaRPr>
          </a:p>
          <a:p>
            <a:pPr marL="0" indent="0" algn="just">
              <a:buNone/>
            </a:pPr>
            <a:r>
              <a:rPr lang="es-CO" sz="6000" b="1" dirty="0">
                <a:solidFill>
                  <a:schemeClr val="tx1"/>
                </a:solidFill>
                <a:latin typeface="Arial" panose="020B0604020202020204" pitchFamily="34" charset="0"/>
                <a:cs typeface="Arial" panose="020B0604020202020204" pitchFamily="34" charset="0"/>
              </a:rPr>
              <a:t>FORMATO DE PROYECCIÓN DE CUPOS 2022.</a:t>
            </a:r>
          </a:p>
          <a:p>
            <a:pPr marL="857250" indent="-857250" algn="just">
              <a:buFont typeface="Arial" panose="020B0604020202020204" pitchFamily="34" charset="0"/>
              <a:buChar char="•"/>
            </a:pPr>
            <a:r>
              <a:rPr lang="es-CO" sz="6000" b="1" dirty="0">
                <a:solidFill>
                  <a:schemeClr val="tx1"/>
                </a:solidFill>
                <a:latin typeface="Arial" panose="020B0604020202020204" pitchFamily="34" charset="0"/>
                <a:cs typeface="Arial" panose="020B0604020202020204" pitchFamily="34" charset="0"/>
              </a:rPr>
              <a:t>Excel</a:t>
            </a:r>
          </a:p>
          <a:p>
            <a:pPr marL="857250" indent="-857250" algn="just">
              <a:buFont typeface="Arial" panose="020B0604020202020204" pitchFamily="34" charset="0"/>
              <a:buChar char="•"/>
            </a:pPr>
            <a:r>
              <a:rPr lang="es-CO" sz="6000" b="1" dirty="0">
                <a:solidFill>
                  <a:schemeClr val="tx1"/>
                </a:solidFill>
                <a:latin typeface="Arial" panose="020B0604020202020204" pitchFamily="34" charset="0"/>
                <a:cs typeface="Arial" panose="020B0604020202020204" pitchFamily="34" charset="0"/>
              </a:rPr>
              <a:t>Sedes, jornadas y modelos educativos</a:t>
            </a:r>
          </a:p>
          <a:p>
            <a:pPr marL="857250" indent="-857250" algn="just">
              <a:buFont typeface="Arial" panose="020B0604020202020204" pitchFamily="34" charset="0"/>
              <a:buChar char="•"/>
            </a:pPr>
            <a:endParaRPr lang="es-CO" sz="6000" b="1" dirty="0">
              <a:solidFill>
                <a:schemeClr val="tx1"/>
              </a:solidFill>
              <a:latin typeface="Arial" panose="020B0604020202020204" pitchFamily="34" charset="0"/>
              <a:cs typeface="Arial" panose="020B0604020202020204" pitchFamily="34" charset="0"/>
            </a:endParaRPr>
          </a:p>
          <a:p>
            <a:pPr marL="0" indent="0" algn="just">
              <a:buNone/>
            </a:pPr>
            <a:endParaRPr lang="es-CO" sz="6000" b="1" dirty="0">
              <a:solidFill>
                <a:schemeClr val="tx1"/>
              </a:solidFill>
              <a:latin typeface="Arial" panose="020B0604020202020204" pitchFamily="34" charset="0"/>
              <a:cs typeface="Arial" panose="020B0604020202020204" pitchFamily="34" charset="0"/>
            </a:endParaRPr>
          </a:p>
          <a:p>
            <a:pPr marL="0" indent="0" algn="just">
              <a:buNone/>
            </a:pPr>
            <a:r>
              <a:rPr lang="es-CO" sz="6000" b="1" dirty="0">
                <a:solidFill>
                  <a:schemeClr val="tx1"/>
                </a:solidFill>
                <a:latin typeface="Arial" panose="020B0604020202020204" pitchFamily="34" charset="0"/>
                <a:cs typeface="Arial" panose="020B0604020202020204" pitchFamily="34" charset="0"/>
              </a:rPr>
              <a:t>RECTORES:  Favor enviar al correo electrónico </a:t>
            </a:r>
            <a:r>
              <a:rPr lang="es-CO" sz="6000" b="1" dirty="0">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lila.camelo@sedtolima.gov.co</a:t>
            </a:r>
            <a:r>
              <a:rPr lang="es-CO" sz="6000" b="1" dirty="0">
                <a:solidFill>
                  <a:schemeClr val="tx1"/>
                </a:solidFill>
                <a:latin typeface="Arial" panose="020B0604020202020204" pitchFamily="34" charset="0"/>
                <a:cs typeface="Arial" panose="020B0604020202020204" pitchFamily="34" charset="0"/>
              </a:rPr>
              <a:t> los formatos de proyección de cupos 2022,  del 15 al 25 de junio de 2021.</a:t>
            </a:r>
          </a:p>
          <a:p>
            <a:pPr marL="342900" lvl="0" indent="-342900" algn="just">
              <a:buAutoNum type="arabicPeriod"/>
            </a:pPr>
            <a:endParaRPr lang="es-CO" sz="6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22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961767" y="2159268"/>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66FA705D-E782-44E5-A854-1F458C5AAF65}"/>
              </a:ext>
            </a:extLst>
          </p:cNvPr>
          <p:cNvSpPr txBox="1"/>
          <p:nvPr/>
        </p:nvSpPr>
        <p:spPr>
          <a:xfrm>
            <a:off x="4090737" y="7781868"/>
            <a:ext cx="29597684" cy="12649617"/>
          </a:xfrm>
          <a:prstGeom prst="rect">
            <a:avLst/>
          </a:prstGeom>
          <a:noFill/>
        </p:spPr>
        <p:txBody>
          <a:bodyPr wrap="square">
            <a:spAutoFit/>
          </a:bodyPr>
          <a:lstStyle/>
          <a:p>
            <a:pPr algn="just"/>
            <a:r>
              <a:rPr lang="es-CO" sz="6000" b="1" dirty="0">
                <a:latin typeface="Arial" panose="020B0604020202020204" pitchFamily="34" charset="0"/>
                <a:cs typeface="Arial" panose="020B0604020202020204" pitchFamily="34" charset="0"/>
              </a:rPr>
              <a:t>ARTÍCULO 19. </a:t>
            </a:r>
            <a:r>
              <a:rPr lang="es-CO" sz="6000" b="1" i="1" dirty="0">
                <a:solidFill>
                  <a:srgbClr val="85182F"/>
                </a:solidFill>
                <a:latin typeface="Arial" panose="020B0604020202020204" pitchFamily="34" charset="0"/>
                <a:cs typeface="Arial" panose="020B0604020202020204" pitchFamily="34" charset="0"/>
              </a:rPr>
              <a:t>Etapa de solicitud y asignación de cupos educativos</a:t>
            </a:r>
            <a:r>
              <a:rPr lang="es-CO" sz="6000" i="1" dirty="0">
                <a:latin typeface="Arial" panose="020B0604020202020204" pitchFamily="34" charset="0"/>
                <a:cs typeface="Arial" panose="020B0604020202020204" pitchFamily="34" charset="0"/>
              </a:rPr>
              <a:t>. </a:t>
            </a:r>
            <a:r>
              <a:rPr lang="es-CO" sz="5400" dirty="0">
                <a:latin typeface="Arial" panose="020B0604020202020204" pitchFamily="34" charset="0"/>
                <a:cs typeface="Arial" panose="020B0604020202020204" pitchFamily="34" charset="0"/>
              </a:rPr>
              <a:t>La etapa de solicitud y asignación de solicitud de cupos educativos tiene como objetivos:</a:t>
            </a:r>
          </a:p>
          <a:p>
            <a:r>
              <a:rPr lang="es-CO" sz="5400" dirty="0">
                <a:latin typeface="Arial" panose="020B0604020202020204" pitchFamily="34" charset="0"/>
                <a:cs typeface="Arial" panose="020B0604020202020204" pitchFamily="34" charset="0"/>
              </a:rPr>
              <a:t> </a:t>
            </a:r>
          </a:p>
          <a:p>
            <a:pPr marL="342900" lvl="0" indent="-342900" algn="just">
              <a:buFont typeface="+mj-lt"/>
              <a:buAutoNum type="arabicPeriod"/>
            </a:pPr>
            <a:r>
              <a:rPr lang="es-CO" sz="5400" dirty="0">
                <a:effectLst/>
                <a:latin typeface="Arial" panose="020B0604020202020204" pitchFamily="34" charset="0"/>
                <a:ea typeface="Times New Roman" panose="02020603050405020304" pitchFamily="18" charset="0"/>
              </a:rPr>
              <a:t>Establecer la demanda real de los alumnos activos para el siguiente año escolar, que permita garantizar su continuidad en el sistema educativo estatal.</a:t>
            </a:r>
          </a:p>
          <a:p>
            <a:pPr lvl="0" algn="just"/>
            <a:endParaRPr lang="es-CO" sz="5400" dirty="0">
              <a:effectLst/>
              <a:latin typeface="Times New Roman" panose="02020603050405020304" pitchFamily="18" charset="0"/>
              <a:ea typeface="Times New Roman" panose="02020603050405020304" pitchFamily="18" charset="0"/>
            </a:endParaRPr>
          </a:p>
          <a:p>
            <a:pPr lvl="0" algn="just"/>
            <a:r>
              <a:rPr lang="es-CO" sz="5400" dirty="0">
                <a:effectLst/>
                <a:latin typeface="Arial" panose="020B0604020202020204" pitchFamily="34" charset="0"/>
                <a:ea typeface="Times New Roman" panose="02020603050405020304" pitchFamily="18" charset="0"/>
              </a:rPr>
              <a:t>2. Asignar los cupos oficiales de estudiantes activos siguiendo el orden de prioridad establecidos en el artículo 12 de la presente Resolución</a:t>
            </a:r>
          </a:p>
          <a:p>
            <a:pPr lvl="0" algn="just"/>
            <a:endParaRPr lang="es-CO" sz="5400" dirty="0">
              <a:latin typeface="Times New Roman" panose="02020603050405020304" pitchFamily="18" charset="0"/>
              <a:ea typeface="Times New Roman" panose="02020603050405020304" pitchFamily="18" charset="0"/>
            </a:endParaRPr>
          </a:p>
          <a:p>
            <a:pPr lvl="0" algn="just"/>
            <a:r>
              <a:rPr lang="es-CO" sz="5400" dirty="0">
                <a:effectLst/>
                <a:latin typeface="Times New Roman" panose="02020603050405020304" pitchFamily="18" charset="0"/>
                <a:ea typeface="Times New Roman" panose="02020603050405020304" pitchFamily="18" charset="0"/>
              </a:rPr>
              <a:t>3. </a:t>
            </a:r>
            <a:r>
              <a:rPr lang="es-CO" sz="5400" dirty="0">
                <a:effectLst/>
                <a:latin typeface="Arial" panose="020B0604020202020204" pitchFamily="34" charset="0"/>
                <a:ea typeface="Times New Roman" panose="02020603050405020304" pitchFamily="18" charset="0"/>
              </a:rPr>
              <a:t>Establecer la demanda real de los alumnos nuevos que desean acceder al sistema educativo estatal, conforme a la solicitud que realizan los padres de familia o acudientes durante el periodo que defina la Secretaria de Educación y Cultura.</a:t>
            </a:r>
          </a:p>
          <a:p>
            <a:pPr lvl="0" algn="just"/>
            <a:endParaRPr lang="es-CO" sz="5400" dirty="0">
              <a:effectLst/>
              <a:latin typeface="Times New Roman" panose="02020603050405020304" pitchFamily="18" charset="0"/>
              <a:ea typeface="Times New Roman" panose="02020603050405020304" pitchFamily="18" charset="0"/>
            </a:endParaRPr>
          </a:p>
          <a:p>
            <a:pPr lvl="0" algn="just"/>
            <a:r>
              <a:rPr lang="es-CO" sz="5400" dirty="0">
                <a:effectLst/>
                <a:latin typeface="Arial" panose="020B0604020202020204" pitchFamily="34" charset="0"/>
                <a:ea typeface="Times New Roman" panose="02020603050405020304" pitchFamily="18" charset="0"/>
              </a:rPr>
              <a:t>4. Asignar los cupos disponibles para estudiantes nuevos inscritos, siguiendo el orden de prioridad establecido en el artículo 12 de la presente Resolución.</a:t>
            </a:r>
            <a:endParaRPr lang="es-CO"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42683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152401"/>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3EE40AC9-0AFE-48B0-A80A-5C7856CD8828}"/>
              </a:ext>
            </a:extLst>
          </p:cNvPr>
          <p:cNvSpPr txBox="1"/>
          <p:nvPr/>
        </p:nvSpPr>
        <p:spPr>
          <a:xfrm>
            <a:off x="3967318" y="7407747"/>
            <a:ext cx="30683629" cy="14157722"/>
          </a:xfrm>
          <a:prstGeom prst="rect">
            <a:avLst/>
          </a:prstGeom>
          <a:noFill/>
        </p:spPr>
        <p:txBody>
          <a:bodyPr wrap="square">
            <a:spAutoFit/>
          </a:bodyPr>
          <a:lstStyle/>
          <a:p>
            <a:r>
              <a:rPr kumimoji="0" lang="es-CO" sz="6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ARTÍCULO 19. </a:t>
            </a:r>
            <a:r>
              <a:rPr kumimoji="0" lang="es-CO" sz="6000" b="1" i="1" u="none" strike="noStrike" kern="0" cap="none" spc="0" normalizeH="0" baseline="0" noProof="0" dirty="0">
                <a:ln>
                  <a:noFill/>
                </a:ln>
                <a:solidFill>
                  <a:srgbClr val="85182F"/>
                </a:solidFill>
                <a:effectLst/>
                <a:uLnTx/>
                <a:uFillTx/>
                <a:latin typeface="Arial" panose="020B0604020202020204" pitchFamily="34" charset="0"/>
                <a:cs typeface="Arial" panose="020B0604020202020204" pitchFamily="34" charset="0"/>
                <a:sym typeface="Arial"/>
              </a:rPr>
              <a:t>Etapa de solicitud y asignación de cupos educativos</a:t>
            </a:r>
            <a:r>
              <a:rPr kumimoji="0" lang="es-CO" sz="60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endParaRPr lang="es-CO" sz="6000" i="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CO" sz="6000" dirty="0">
                <a:latin typeface="Arial" panose="020B0604020202020204" pitchFamily="34" charset="0"/>
                <a:cs typeface="Arial" panose="020B0604020202020204" pitchFamily="34" charset="0"/>
              </a:rPr>
              <a:t>Cobertura Educativa ejecuta la </a:t>
            </a:r>
            <a:r>
              <a:rPr lang="es-CO" sz="6000" dirty="0">
                <a:solidFill>
                  <a:srgbClr val="990000"/>
                </a:solidFill>
                <a:latin typeface="Arial" panose="020B0604020202020204" pitchFamily="34" charset="0"/>
                <a:cs typeface="Arial" panose="020B0604020202020204" pitchFamily="34" charset="0"/>
              </a:rPr>
              <a:t>Asignación de Cupos en el SIMAT</a:t>
            </a:r>
          </a:p>
          <a:p>
            <a:pPr marL="285750" indent="-285750">
              <a:buFont typeface="Arial" panose="020B0604020202020204" pitchFamily="34" charset="0"/>
              <a:buChar char="•"/>
            </a:pPr>
            <a:endParaRPr lang="es-CO" sz="60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CO" sz="6000" dirty="0">
                <a:latin typeface="Arial" panose="020B0604020202020204" pitchFamily="34" charset="0"/>
                <a:cs typeface="Arial" panose="020B0604020202020204" pitchFamily="34" charset="0"/>
              </a:rPr>
              <a:t>Envía a las Instituciones Educativas la información de los niños y niñas que transitan del ICBF al Sistema Educativo y que escogieron la IE para ingresar al grado transición (Primera semana de septiembre).</a:t>
            </a:r>
          </a:p>
          <a:p>
            <a:pPr marL="285750" indent="-285750" algn="just">
              <a:buFont typeface="Arial" panose="020B0604020202020204" pitchFamily="34" charset="0"/>
              <a:buChar char="•"/>
            </a:pPr>
            <a:endParaRPr lang="es-CO" sz="60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CO" sz="6000" dirty="0">
                <a:solidFill>
                  <a:srgbClr val="990000"/>
                </a:solidFill>
                <a:latin typeface="Arial" panose="020B0604020202020204" pitchFamily="34" charset="0"/>
                <a:cs typeface="Arial" panose="020B0604020202020204" pitchFamily="34" charset="0"/>
              </a:rPr>
              <a:t>INSCRIPCIÓN DE ALUMNOS NUEVOS: </a:t>
            </a:r>
            <a:r>
              <a:rPr lang="es-CO" sz="6000" b="1" dirty="0">
                <a:solidFill>
                  <a:schemeClr val="tx1"/>
                </a:solidFill>
                <a:latin typeface="Arial" panose="020B0604020202020204" pitchFamily="34" charset="0"/>
                <a:cs typeface="Arial" panose="020B0604020202020204" pitchFamily="34" charset="0"/>
              </a:rPr>
              <a:t>Rectores y Administrativos, realizan la Inscripción de alumnos nuevos (1 al 30 de septiembre</a:t>
            </a:r>
            <a:r>
              <a:rPr lang="es-CO" sz="6000" b="1" dirty="0">
                <a:solidFill>
                  <a:srgbClr val="990000"/>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endParaRPr lang="es-CO" sz="6000" b="1" dirty="0">
              <a:solidFill>
                <a:srgbClr val="990000"/>
              </a:solidFill>
              <a:latin typeface="Arial" panose="020B0604020202020204" pitchFamily="34" charset="0"/>
              <a:cs typeface="Arial" panose="020B0604020202020204" pitchFamily="34" charset="0"/>
            </a:endParaRPr>
          </a:p>
          <a:p>
            <a:pPr algn="just"/>
            <a:r>
              <a:rPr lang="es-CO" sz="6000" b="1" dirty="0">
                <a:solidFill>
                  <a:srgbClr val="990000"/>
                </a:solidFill>
                <a:latin typeface="Arial" panose="020B0604020202020204" pitchFamily="34" charset="0"/>
                <a:cs typeface="Arial" panose="020B0604020202020204" pitchFamily="34" charset="0"/>
              </a:rPr>
              <a:t>PROMOCION DE ESTUDIANTES: </a:t>
            </a:r>
            <a:r>
              <a:rPr lang="es-CO" sz="6000" dirty="0">
                <a:solidFill>
                  <a:schemeClr val="tx1"/>
                </a:solidFill>
                <a:latin typeface="Arial" panose="020B0604020202020204" pitchFamily="34" charset="0"/>
                <a:cs typeface="Arial" panose="020B0604020202020204" pitchFamily="34" charset="0"/>
              </a:rPr>
              <a:t>Cobertura Educativa </a:t>
            </a:r>
          </a:p>
          <a:p>
            <a:pPr algn="just"/>
            <a:endParaRPr lang="es-CO" sz="6000" b="1" dirty="0">
              <a:solidFill>
                <a:srgbClr val="990000"/>
              </a:solidFill>
              <a:latin typeface="Arial" panose="020B0604020202020204" pitchFamily="34" charset="0"/>
              <a:cs typeface="Arial" panose="020B0604020202020204" pitchFamily="34" charset="0"/>
            </a:endParaRPr>
          </a:p>
          <a:p>
            <a:pPr algn="just"/>
            <a:r>
              <a:rPr lang="es-CO" sz="6000" b="1" dirty="0">
                <a:solidFill>
                  <a:srgbClr val="990000"/>
                </a:solidFill>
                <a:latin typeface="Arial" panose="020B0604020202020204" pitchFamily="34" charset="0"/>
                <a:cs typeface="Arial" panose="020B0604020202020204" pitchFamily="34" charset="0"/>
              </a:rPr>
              <a:t>REPROBACIÓN DE ESTUDIANTES: </a:t>
            </a:r>
            <a:r>
              <a:rPr lang="es-CO" sz="6000" dirty="0">
                <a:solidFill>
                  <a:schemeClr val="tx1"/>
                </a:solidFill>
                <a:latin typeface="Arial" panose="020B0604020202020204" pitchFamily="34" charset="0"/>
                <a:cs typeface="Arial" panose="020B0604020202020204" pitchFamily="34" charset="0"/>
              </a:rPr>
              <a:t>Rectores-Administrativos:  Registrar en el SIMAT los estudiantes que no fueron promovidos al grado siguiente.</a:t>
            </a:r>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549968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961767" y="2159268"/>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66FA705D-E782-44E5-A854-1F458C5AAF65}"/>
              </a:ext>
            </a:extLst>
          </p:cNvPr>
          <p:cNvSpPr txBox="1"/>
          <p:nvPr/>
        </p:nvSpPr>
        <p:spPr>
          <a:xfrm>
            <a:off x="4138864" y="6081691"/>
            <a:ext cx="29597684" cy="15604272"/>
          </a:xfrm>
          <a:prstGeom prst="rect">
            <a:avLst/>
          </a:prstGeom>
          <a:noFill/>
        </p:spPr>
        <p:txBody>
          <a:bodyPr wrap="square">
            <a:spAutoFit/>
          </a:bodyPr>
          <a:lstStyle/>
          <a:p>
            <a:pPr algn="just"/>
            <a:r>
              <a:rPr lang="es-ES" sz="7200" b="1" dirty="0">
                <a:latin typeface="Arial" panose="020B0604020202020204" pitchFamily="34" charset="0"/>
                <a:cs typeface="Arial" panose="020B0604020202020204" pitchFamily="34" charset="0"/>
              </a:rPr>
              <a:t>ARTÍCULO 24. </a:t>
            </a:r>
            <a:r>
              <a:rPr lang="es-ES" sz="7200" b="1" i="1" dirty="0">
                <a:solidFill>
                  <a:srgbClr val="85182F"/>
                </a:solidFill>
                <a:latin typeface="Arial" panose="020B0604020202020204" pitchFamily="34" charset="0"/>
                <a:cs typeface="Arial" panose="020B0604020202020204" pitchFamily="34" charset="0"/>
              </a:rPr>
              <a:t>Etapa de Matrícula</a:t>
            </a:r>
            <a:r>
              <a:rPr lang="es-ES" sz="7200" i="1" dirty="0">
                <a:solidFill>
                  <a:srgbClr val="FF0000"/>
                </a:solidFill>
                <a:latin typeface="Arial" panose="020B0604020202020204" pitchFamily="34" charset="0"/>
                <a:cs typeface="Arial" panose="020B0604020202020204" pitchFamily="34" charset="0"/>
              </a:rPr>
              <a:t>.  </a:t>
            </a:r>
            <a:r>
              <a:rPr lang="es-ES" sz="7200" dirty="0">
                <a:latin typeface="Arial" panose="020B0604020202020204" pitchFamily="34" charset="0"/>
                <a:cs typeface="Arial" panose="020B0604020202020204" pitchFamily="34" charset="0"/>
              </a:rPr>
              <a:t>La etapa de matrícula tiene como objetivos:</a:t>
            </a:r>
            <a:endParaRPr lang="es-CO"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1.  Garantizar el goce efectivo del derecho a la educación en los niveles de preescolar, básica y media.</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2.  Formalizar la renovación de matrícula de los alumnos activos.</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3.  Matricular a los alumnos nuevos inscritos.</a:t>
            </a:r>
            <a:endParaRPr lang="es-CO" sz="6600" dirty="0">
              <a:latin typeface="Arial" panose="020B0604020202020204" pitchFamily="34" charset="0"/>
              <a:cs typeface="Arial" panose="020B0604020202020204" pitchFamily="34" charset="0"/>
            </a:endParaRPr>
          </a:p>
          <a:p>
            <a:pPr marL="342900" indent="-342900" algn="just">
              <a:buAutoNum type="arabicPeriod" startAt="4"/>
            </a:pPr>
            <a:r>
              <a:rPr lang="es-ES" sz="6600" dirty="0">
                <a:latin typeface="Arial" panose="020B0604020202020204" pitchFamily="34" charset="0"/>
                <a:cs typeface="Arial" panose="020B0604020202020204" pitchFamily="34" charset="0"/>
              </a:rPr>
              <a:t>  Determinar la población matriculada.</a:t>
            </a:r>
          </a:p>
          <a:p>
            <a:pPr marL="342900" indent="-342900" algn="just">
              <a:buAutoNum type="arabicPeriod" startAt="4"/>
            </a:pPr>
            <a:endParaRPr lang="es-ES" sz="6600" dirty="0">
              <a:latin typeface="Arial" panose="020B0604020202020204" pitchFamily="34" charset="0"/>
              <a:cs typeface="Arial" panose="020B0604020202020204" pitchFamily="34" charset="0"/>
            </a:endParaRPr>
          </a:p>
          <a:p>
            <a:pPr algn="just"/>
            <a:r>
              <a:rPr lang="es-ES" sz="6600" b="1" dirty="0">
                <a:latin typeface="Arial" panose="020B0604020202020204" pitchFamily="34" charset="0"/>
                <a:cs typeface="Arial" panose="020B0604020202020204" pitchFamily="34" charset="0"/>
              </a:rPr>
              <a:t>Artículo  26.  </a:t>
            </a:r>
            <a:r>
              <a:rPr lang="es-ES" sz="6600" i="1" dirty="0">
                <a:solidFill>
                  <a:srgbClr val="85182F"/>
                </a:solidFill>
                <a:latin typeface="Arial" panose="020B0604020202020204" pitchFamily="34" charset="0"/>
                <a:cs typeface="Arial" panose="020B0604020202020204" pitchFamily="34" charset="0"/>
              </a:rPr>
              <a:t>Responsabilidades  de  los  rectores  </a:t>
            </a:r>
            <a:r>
              <a:rPr lang="es-ES" sz="6600" i="1" dirty="0">
                <a:latin typeface="Arial" panose="020B0604020202020204" pitchFamily="34" charset="0"/>
                <a:cs typeface="Arial" panose="020B0604020202020204" pitchFamily="34" charset="0"/>
              </a:rPr>
              <a:t>de  los  establecimientos educativos   estatales  en   la   etapa   de   matrícula</a:t>
            </a:r>
            <a:r>
              <a:rPr lang="es-ES" sz="6600" dirty="0">
                <a:latin typeface="Arial" panose="020B0604020202020204" pitchFamily="34" charset="0"/>
                <a:cs typeface="Arial" panose="020B0604020202020204" pitchFamily="34" charset="0"/>
              </a:rPr>
              <a:t>:</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1.  Renovar la matrícula de alumnos activos.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2.   Realizar la matrícula de alumnos nuevos.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3.  Registrar en el SIMAT cada matrícula.</a:t>
            </a:r>
            <a:endParaRPr lang="es-CO"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104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152401"/>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7" name="CuadroTexto 6">
            <a:extLst>
              <a:ext uri="{FF2B5EF4-FFF2-40B4-BE49-F238E27FC236}">
                <a16:creationId xmlns:a16="http://schemas.microsoft.com/office/drawing/2014/main" id="{9B21FA0C-784C-4EF7-8D57-F77E7EC33EE4}"/>
              </a:ext>
            </a:extLst>
          </p:cNvPr>
          <p:cNvSpPr txBox="1"/>
          <p:nvPr/>
        </p:nvSpPr>
        <p:spPr>
          <a:xfrm>
            <a:off x="4737339" y="8281778"/>
            <a:ext cx="30683628" cy="1031051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ARTÍCULO 28.  </a:t>
            </a:r>
            <a:r>
              <a:rPr kumimoji="0" lang="es-ES" sz="8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Campaña </a:t>
            </a:r>
            <a:r>
              <a:rPr kumimoji="0" lang="es-ES" sz="88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de</a:t>
            </a:r>
            <a:r>
              <a:rPr kumimoji="0" lang="es-ES" sz="8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 Matrícula</a:t>
            </a:r>
            <a:r>
              <a:rPr kumimoji="0" lang="es-ES" sz="6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 </a:t>
            </a:r>
            <a:r>
              <a:rPr kumimoji="0" lang="es-ES" sz="6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entidad territorial Tolima y las Instituciones Educativas Oficiales </a:t>
            </a:r>
            <a:r>
              <a:rPr kumimoji="0" lang="es-ES" sz="600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promocionarán</a:t>
            </a:r>
            <a:r>
              <a:rPr kumimoji="0" lang="es-ES" sz="6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divulgarán la etapa de matrícula entre la segunda semana de octubre y la cuarta semana de febrero del año siguiente, con el objeto de motivar y sensibilizar a la comunidad educativa sobre la importancia de matricular a todos los niños, niñas, adolescentes y jóvenes, a través del uso de material publicitario, medios de comunicación, jornadas de búsqueda activa.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6000" b="1" kern="1200" dirty="0">
              <a:solidFill>
                <a:prstClr val="black"/>
              </a:solidFill>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7200" b="1" i="0" dirty="0">
                <a:solidFill>
                  <a:srgbClr val="201F1E"/>
                </a:solidFill>
                <a:effectLst/>
                <a:latin typeface="Segoe UI" panose="020B0502040204020203" pitchFamily="34" charset="0"/>
              </a:rPr>
              <a:t>“El cuento de la educación es de todos – Este cuento es tuyo”</a:t>
            </a:r>
            <a:endParaRPr kumimoji="0" lang="es-E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5395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961767" y="2159268"/>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66FA705D-E782-44E5-A854-1F458C5AAF65}"/>
              </a:ext>
            </a:extLst>
          </p:cNvPr>
          <p:cNvSpPr txBox="1"/>
          <p:nvPr/>
        </p:nvSpPr>
        <p:spPr>
          <a:xfrm>
            <a:off x="4138864" y="6081691"/>
            <a:ext cx="29597684" cy="15604272"/>
          </a:xfrm>
          <a:prstGeom prst="rect">
            <a:avLst/>
          </a:prstGeom>
          <a:noFill/>
        </p:spPr>
        <p:txBody>
          <a:bodyPr wrap="square">
            <a:spAutoFit/>
          </a:bodyPr>
          <a:lstStyle/>
          <a:p>
            <a:pPr algn="just"/>
            <a:r>
              <a:rPr lang="es-ES" sz="7200" b="1" dirty="0">
                <a:latin typeface="Arial" panose="020B0604020202020204" pitchFamily="34" charset="0"/>
                <a:cs typeface="Arial" panose="020B0604020202020204" pitchFamily="34" charset="0"/>
              </a:rPr>
              <a:t>ARTÍCULO 24. </a:t>
            </a:r>
            <a:r>
              <a:rPr lang="es-ES" sz="7200" b="1" i="1" dirty="0">
                <a:solidFill>
                  <a:srgbClr val="85182F"/>
                </a:solidFill>
                <a:latin typeface="Arial" panose="020B0604020202020204" pitchFamily="34" charset="0"/>
                <a:cs typeface="Arial" panose="020B0604020202020204" pitchFamily="34" charset="0"/>
              </a:rPr>
              <a:t>Etapa de Matrícula</a:t>
            </a:r>
            <a:r>
              <a:rPr lang="es-ES" sz="7200" i="1" dirty="0">
                <a:solidFill>
                  <a:srgbClr val="FF0000"/>
                </a:solidFill>
                <a:latin typeface="Arial" panose="020B0604020202020204" pitchFamily="34" charset="0"/>
                <a:cs typeface="Arial" panose="020B0604020202020204" pitchFamily="34" charset="0"/>
              </a:rPr>
              <a:t>.  </a:t>
            </a:r>
            <a:r>
              <a:rPr lang="es-ES" sz="7200" dirty="0">
                <a:latin typeface="Arial" panose="020B0604020202020204" pitchFamily="34" charset="0"/>
                <a:cs typeface="Arial" panose="020B0604020202020204" pitchFamily="34" charset="0"/>
              </a:rPr>
              <a:t>La etapa de matrícula tiene como objetivos:</a:t>
            </a:r>
            <a:endParaRPr lang="es-CO"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1.  Garantizar el goce efectivo del derecho a la educación en los niveles de preescolar, básica y media.</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2.  Formalizar la renovación de matrícula de los alumnos activos.</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3.  Matricular a los alumnos nuevos inscritos.</a:t>
            </a:r>
            <a:endParaRPr lang="es-CO" sz="6600" dirty="0">
              <a:latin typeface="Arial" panose="020B0604020202020204" pitchFamily="34" charset="0"/>
              <a:cs typeface="Arial" panose="020B0604020202020204" pitchFamily="34" charset="0"/>
            </a:endParaRPr>
          </a:p>
          <a:p>
            <a:pPr marL="342900" indent="-342900" algn="just">
              <a:buAutoNum type="arabicPeriod" startAt="4"/>
            </a:pPr>
            <a:r>
              <a:rPr lang="es-ES" sz="6600" dirty="0">
                <a:latin typeface="Arial" panose="020B0604020202020204" pitchFamily="34" charset="0"/>
                <a:cs typeface="Arial" panose="020B0604020202020204" pitchFamily="34" charset="0"/>
              </a:rPr>
              <a:t>  Determinar la población matriculada.</a:t>
            </a:r>
          </a:p>
          <a:p>
            <a:pPr marL="342900" indent="-342900" algn="just">
              <a:buAutoNum type="arabicPeriod" startAt="4"/>
            </a:pPr>
            <a:endParaRPr lang="es-ES" sz="6600" dirty="0">
              <a:latin typeface="Arial" panose="020B0604020202020204" pitchFamily="34" charset="0"/>
              <a:cs typeface="Arial" panose="020B0604020202020204" pitchFamily="34" charset="0"/>
            </a:endParaRPr>
          </a:p>
          <a:p>
            <a:pPr algn="just"/>
            <a:r>
              <a:rPr lang="es-ES" sz="6600" b="1" dirty="0">
                <a:latin typeface="Arial" panose="020B0604020202020204" pitchFamily="34" charset="0"/>
                <a:cs typeface="Arial" panose="020B0604020202020204" pitchFamily="34" charset="0"/>
              </a:rPr>
              <a:t>Artículo  26.  </a:t>
            </a:r>
            <a:r>
              <a:rPr lang="es-ES" sz="6600" i="1" dirty="0">
                <a:solidFill>
                  <a:srgbClr val="85182F"/>
                </a:solidFill>
                <a:latin typeface="Arial" panose="020B0604020202020204" pitchFamily="34" charset="0"/>
                <a:cs typeface="Arial" panose="020B0604020202020204" pitchFamily="34" charset="0"/>
              </a:rPr>
              <a:t>Responsabilidades  de  los  rectores  </a:t>
            </a:r>
            <a:r>
              <a:rPr lang="es-ES" sz="6600" i="1" dirty="0">
                <a:latin typeface="Arial" panose="020B0604020202020204" pitchFamily="34" charset="0"/>
                <a:cs typeface="Arial" panose="020B0604020202020204" pitchFamily="34" charset="0"/>
              </a:rPr>
              <a:t>de  los  establecimientos educativos   estatales  en   la   etapa   de   matrícula</a:t>
            </a:r>
            <a:r>
              <a:rPr lang="es-ES" sz="6600" dirty="0">
                <a:latin typeface="Arial" panose="020B0604020202020204" pitchFamily="34" charset="0"/>
                <a:cs typeface="Arial" panose="020B0604020202020204" pitchFamily="34" charset="0"/>
              </a:rPr>
              <a:t>:</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1.  Renovar la matrícula de alumnos activos.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2.   Realizar la matrícula de alumnos nuevos.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3.  Registrar en el SIMAT cada matrícula.</a:t>
            </a:r>
            <a:endParaRPr lang="es-CO"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0863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881539"/>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3D3E5B93-7583-428C-ACF9-640114032324}"/>
              </a:ext>
            </a:extLst>
          </p:cNvPr>
          <p:cNvSpPr txBox="1"/>
          <p:nvPr/>
        </p:nvSpPr>
        <p:spPr>
          <a:xfrm>
            <a:off x="4235116" y="5532189"/>
            <a:ext cx="30175200" cy="150502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7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ARTÍCULO 24. </a:t>
            </a:r>
            <a:r>
              <a:rPr lang="es-MX" sz="7200" b="1" dirty="0"/>
              <a:t>Novedades de retiro de estudiantes.</a:t>
            </a:r>
            <a:r>
              <a:rPr lang="es-MX" sz="5400" dirty="0"/>
              <a:t> </a:t>
            </a:r>
            <a:r>
              <a:rPr lang="es-MX" sz="6000" dirty="0"/>
              <a:t>La Secretaria de Educación y Cultura y los rectores de los establecimientos educativos estatales registrarán en el SIMAT, de forma permanente, las novedades de retiro de matrícula, las cuales procederán cuando: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lang="es-MX" sz="6000" dirty="0"/>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s-MX" sz="6000" dirty="0"/>
              <a:t>Exista una solicitud escrita de retiro por parte de uno de los padres y/o acudientes, o del estudiante si es mayor de edad. </a:t>
            </a:r>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endParaRPr lang="es-MX" sz="6000" dirty="0"/>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s-MX" sz="6000" dirty="0"/>
              <a:t>Exista el requerimiento de retiro por parte de la otra ETC en donde el estudiante está cursando sus estudios, siempre y cuando exista una certificación de dicha ETC y/o del establecimiento educativo estatal, que acredite que la persona se encuentra matriculada en esta otra jurisdicción.</a:t>
            </a:r>
          </a:p>
          <a:p>
            <a:pPr marR="0" lvl="0" algn="just" defTabSz="914400" rtl="0" eaLnBrk="1" fontAlgn="auto" latinLnBrk="0" hangingPunct="1">
              <a:lnSpc>
                <a:spcPct val="100000"/>
              </a:lnSpc>
              <a:spcBef>
                <a:spcPts val="0"/>
              </a:spcBef>
              <a:spcAft>
                <a:spcPts val="0"/>
              </a:spcAft>
              <a:buClr>
                <a:srgbClr val="000000"/>
              </a:buClr>
              <a:buSzTx/>
              <a:tabLst/>
              <a:defRPr/>
            </a:pPr>
            <a:endParaRPr lang="es-MX" sz="6000" dirty="0"/>
          </a:p>
          <a:p>
            <a:pPr marR="0" lvl="0" algn="just" defTabSz="914400" rtl="0" eaLnBrk="1" fontAlgn="auto" latinLnBrk="0" hangingPunct="1">
              <a:lnSpc>
                <a:spcPct val="100000"/>
              </a:lnSpc>
              <a:spcBef>
                <a:spcPts val="0"/>
              </a:spcBef>
              <a:spcAft>
                <a:spcPts val="0"/>
              </a:spcAft>
              <a:buClr>
                <a:srgbClr val="000000"/>
              </a:buClr>
              <a:buSzTx/>
              <a:tabLst/>
              <a:defRPr/>
            </a:pPr>
            <a:r>
              <a:rPr lang="es-MX" sz="6000" dirty="0"/>
              <a:t>3. Los informes de auditoría y el seguimiento de matrícula que adelante la Secretaría de Educación y Cultura o el MEN evidencien que algunos estudiantes no cursan sus estudios en ese establecimiento educativo o que el estudiante desertó</a:t>
            </a:r>
            <a:endParaRPr kumimoji="0" lang="es-ES" sz="7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774985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8020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graphicFrame>
        <p:nvGraphicFramePr>
          <p:cNvPr id="8" name="Tabla 7"/>
          <p:cNvGraphicFramePr>
            <a:graphicFrameLocks noGrp="1"/>
          </p:cNvGraphicFramePr>
          <p:nvPr>
            <p:extLst>
              <p:ext uri="{D42A27DB-BD31-4B8C-83A1-F6EECF244321}">
                <p14:modId xmlns:p14="http://schemas.microsoft.com/office/powerpoint/2010/main" val="1674030185"/>
              </p:ext>
            </p:extLst>
          </p:nvPr>
        </p:nvGraphicFramePr>
        <p:xfrm>
          <a:off x="6062704" y="10536350"/>
          <a:ext cx="26037549" cy="11885707"/>
        </p:xfrm>
        <a:graphic>
          <a:graphicData uri="http://schemas.openxmlformats.org/drawingml/2006/table">
            <a:tbl>
              <a:tblPr firstRow="1" bandRow="1">
                <a:tableStyleId>{00A15C55-8517-42AA-B614-E9B94910E393}</a:tableStyleId>
              </a:tblPr>
              <a:tblGrid>
                <a:gridCol w="16202215">
                  <a:extLst>
                    <a:ext uri="{9D8B030D-6E8A-4147-A177-3AD203B41FA5}">
                      <a16:colId xmlns:a16="http://schemas.microsoft.com/office/drawing/2014/main" val="20000"/>
                    </a:ext>
                  </a:extLst>
                </a:gridCol>
                <a:gridCol w="5117808">
                  <a:extLst>
                    <a:ext uri="{9D8B030D-6E8A-4147-A177-3AD203B41FA5}">
                      <a16:colId xmlns:a16="http://schemas.microsoft.com/office/drawing/2014/main" val="20001"/>
                    </a:ext>
                  </a:extLst>
                </a:gridCol>
                <a:gridCol w="4717526">
                  <a:extLst>
                    <a:ext uri="{9D8B030D-6E8A-4147-A177-3AD203B41FA5}">
                      <a16:colId xmlns:a16="http://schemas.microsoft.com/office/drawing/2014/main" val="20002"/>
                    </a:ext>
                  </a:extLst>
                </a:gridCol>
              </a:tblGrid>
              <a:tr h="1275710">
                <a:tc>
                  <a:txBody>
                    <a:bodyPr/>
                    <a:lstStyle/>
                    <a:p>
                      <a:pPr algn="l" rtl="0" fontAlgn="ctr"/>
                      <a:r>
                        <a:rPr lang="es-CO" sz="4800" u="none" strike="noStrike" dirty="0">
                          <a:solidFill>
                            <a:schemeClr val="tx1"/>
                          </a:solidFill>
                          <a:effectLst/>
                        </a:rPr>
                        <a:t>ACTIVIDADES</a:t>
                      </a:r>
                      <a:endParaRPr lang="es-CO" sz="4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4800" u="none" strike="noStrike" dirty="0">
                          <a:solidFill>
                            <a:schemeClr val="tx1"/>
                          </a:solidFill>
                          <a:effectLst/>
                        </a:rPr>
                        <a:t>FECHA DE INICIO</a:t>
                      </a:r>
                      <a:endParaRPr lang="es-CO" sz="4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4800" u="none" strike="noStrike" dirty="0">
                          <a:solidFill>
                            <a:schemeClr val="tx1"/>
                          </a:solidFill>
                          <a:effectLst/>
                        </a:rPr>
                        <a:t>FECHA DE FINALIZACION</a:t>
                      </a:r>
                      <a:endParaRPr lang="es-CO" sz="48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0"/>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Proyección de cupos - RECTORES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01/06/2021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25/06/2021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1"/>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Inscripción de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01/09/2021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30/09/2021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Reprobación de estudiantes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16/11/2021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03/12/2021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3"/>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Asignación de cupos para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22/11/2021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03/12/2021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4"/>
                  </a:ext>
                </a:extLst>
              </a:tr>
              <a:tr h="1817541">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Renovación matrícula alumnos activos y matricula de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16/11/2021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30/01/2022</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1817541">
                <a:tc>
                  <a:txBody>
                    <a:bodyPr/>
                    <a:lstStyle/>
                    <a:p>
                      <a:pPr marL="0" indent="0" algn="l" defTabSz="914400" rtl="0" eaLnBrk="1" fontAlgn="ctr" latinLnBrk="0" hangingPunct="1">
                        <a:buClr>
                          <a:srgbClr val="000000"/>
                        </a:buClr>
                        <a:buSzPts val="1600"/>
                        <a:buFont typeface="Arial" panose="020B0604020202020204" pitchFamily="34" charset="0"/>
                        <a:buNone/>
                      </a:pPr>
                      <a:r>
                        <a:rPr lang="es-MX" sz="5400" b="1" u="none" strike="noStrike" kern="1200" dirty="0">
                          <a:solidFill>
                            <a:schemeClr val="tx1"/>
                          </a:solidFill>
                          <a:effectLst/>
                        </a:rPr>
                        <a:t>.Reporte de información de matrícula en el SIMAT</a:t>
                      </a:r>
                      <a:endParaRPr lang="es-MX" sz="5400" b="1" u="none" strike="noStrike" kern="1200" dirty="0">
                        <a:solidFill>
                          <a:schemeClr val="tx1"/>
                        </a:solidFill>
                        <a:effectLst/>
                        <a:latin typeface="+mn-lt"/>
                        <a:ea typeface="+mn-ea"/>
                        <a:cs typeface="+mn-cs"/>
                      </a:endParaRPr>
                    </a:p>
                  </a:txBody>
                  <a:tcPr marL="257175" marR="9525" marT="9525" marB="0" anchor="ctr"/>
                </a:tc>
                <a:tc>
                  <a:txBody>
                    <a:bodyPr/>
                    <a:lstStyle/>
                    <a:p>
                      <a:pPr algn="l" rtl="0" fontAlgn="ctr"/>
                      <a:r>
                        <a:rPr lang="es-MX" sz="5400" b="1" u="none" strike="noStrike" dirty="0">
                          <a:solidFill>
                            <a:schemeClr val="tx1"/>
                          </a:solidFill>
                          <a:effectLst/>
                        </a:rPr>
                        <a:t>02/12/2021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MX" sz="5400" b="1" u="none" strike="noStrike" dirty="0">
                          <a:solidFill>
                            <a:schemeClr val="tx1"/>
                          </a:solidFill>
                          <a:effectLst/>
                        </a:rPr>
                        <a:t>28/02/2022</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9031272"/>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Novedades de retiro de estudiantes</a:t>
                      </a:r>
                      <a:endParaRPr lang="es-CO" sz="5400" b="1" i="0" u="none" strike="noStrike" dirty="0">
                        <a:solidFill>
                          <a:schemeClr val="tx1"/>
                        </a:solidFill>
                        <a:effectLst/>
                        <a:latin typeface="Arial" panose="020B0604020202020204" pitchFamily="34" charset="0"/>
                      </a:endParaRPr>
                    </a:p>
                  </a:txBody>
                  <a:tcPr marL="257175" marR="9525" marT="9525" marB="0" anchor="ctr"/>
                </a:tc>
                <a:tc gridSpan="2">
                  <a:txBody>
                    <a:bodyPr/>
                    <a:lstStyle/>
                    <a:p>
                      <a:pPr algn="ctr" rtl="0" fontAlgn="ctr"/>
                      <a:r>
                        <a:rPr lang="es-CO" sz="5400" b="1" u="none" strike="noStrike" dirty="0">
                          <a:solidFill>
                            <a:schemeClr val="tx1"/>
                          </a:solidFill>
                          <a:effectLst/>
                        </a:rPr>
                        <a:t>Permanentemente</a:t>
                      </a:r>
                      <a:endParaRPr lang="es-CO" sz="5400" b="1" i="0" u="none" strike="noStrike" dirty="0">
                        <a:solidFill>
                          <a:schemeClr val="tx1"/>
                        </a:solidFill>
                        <a:effectLst/>
                        <a:latin typeface="Calibri" panose="020F0502020204030204" pitchFamily="34" charset="0"/>
                      </a:endParaRPr>
                    </a:p>
                  </a:txBody>
                  <a:tcPr marL="9525" marR="9525" marT="9525" marB="0" anchor="ctr"/>
                </a:tc>
                <a:tc hMerge="1">
                  <a:txBody>
                    <a:bodyPr/>
                    <a:lstStyle/>
                    <a:p>
                      <a:pPr algn="l" rtl="0" fontAlgn="ct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bl>
          </a:graphicData>
        </a:graphic>
      </p:graphicFrame>
      <p:sp>
        <p:nvSpPr>
          <p:cNvPr id="2" name="Rectángulo 1"/>
          <p:cNvSpPr/>
          <p:nvPr/>
        </p:nvSpPr>
        <p:spPr>
          <a:xfrm>
            <a:off x="2804160" y="5088705"/>
            <a:ext cx="33131760" cy="5447645"/>
          </a:xfrm>
          <a:prstGeom prst="rect">
            <a:avLst/>
          </a:prstGeom>
        </p:spPr>
        <p:txBody>
          <a:bodyPr wrap="square">
            <a:spAutoFit/>
          </a:bodyPr>
          <a:lstStyle/>
          <a:p>
            <a:r>
              <a:rPr lang="es-CO" sz="4400" b="1" dirty="0">
                <a:latin typeface="Arial" panose="020B0604020202020204" pitchFamily="34" charset="0"/>
                <a:cs typeface="Arial" panose="020B0604020202020204" pitchFamily="34" charset="0"/>
              </a:rPr>
              <a:t>CAPITULO V: REPORTES DE INFORMACIÓN Y CRONOGRAMA DEL PROCESO DE GESTION DE COBERTURA EDUCATIVA</a:t>
            </a:r>
          </a:p>
          <a:p>
            <a:endParaRPr lang="es-CO" sz="4000" b="1" dirty="0">
              <a:latin typeface="Arial" panose="020B0604020202020204" pitchFamily="34" charset="0"/>
              <a:cs typeface="Arial" panose="020B0604020202020204" pitchFamily="34" charset="0"/>
            </a:endParaRPr>
          </a:p>
          <a:p>
            <a:r>
              <a:rPr lang="es-ES" sz="4400" b="1" dirty="0"/>
              <a:t>ARTÍCULO 33</a:t>
            </a:r>
            <a:r>
              <a:rPr lang="es-ES" sz="4400" dirty="0"/>
              <a:t>. </a:t>
            </a:r>
            <a:r>
              <a:rPr lang="es-ES" sz="4400" i="1" dirty="0">
                <a:solidFill>
                  <a:srgbClr val="85182F"/>
                </a:solidFill>
              </a:rPr>
              <a:t>Responsabilidades de los Rectores </a:t>
            </a:r>
            <a:r>
              <a:rPr lang="es-ES" sz="4400" i="1" dirty="0"/>
              <a:t>de los establecimientos educativos estatales con los reportes de información.</a:t>
            </a:r>
          </a:p>
          <a:p>
            <a:endParaRPr lang="es-ES" sz="4400" i="1" dirty="0"/>
          </a:p>
          <a:p>
            <a:pPr marL="571500" indent="-571500">
              <a:buFont typeface="Arial" panose="020B0604020202020204" pitchFamily="34" charset="0"/>
              <a:buChar char="•"/>
            </a:pPr>
            <a:r>
              <a:rPr lang="es-MX" sz="4400" b="1" dirty="0"/>
              <a:t>Reportar la matrícula en el SIMAT</a:t>
            </a:r>
          </a:p>
          <a:p>
            <a:pPr marL="571500" indent="-571500">
              <a:buFont typeface="Arial" panose="020B0604020202020204" pitchFamily="34" charset="0"/>
              <a:buChar char="•"/>
            </a:pPr>
            <a:r>
              <a:rPr lang="es-MX" sz="4400" b="1" dirty="0"/>
              <a:t>Hacer seguimiento y reportar las novedades de matrícula y retiro en SIMAT.</a:t>
            </a:r>
          </a:p>
          <a:p>
            <a:pPr marL="571500" indent="-571500">
              <a:buFont typeface="Arial" panose="020B0604020202020204" pitchFamily="34" charset="0"/>
              <a:buChar char="•"/>
            </a:pPr>
            <a:r>
              <a:rPr lang="es-MX" sz="4400" b="1" dirty="0"/>
              <a:t>Garantizar la actualización de la información que se encuentra en el SIMAT y </a:t>
            </a:r>
            <a:r>
              <a:rPr lang="es-CO" sz="4400" b="1" dirty="0"/>
              <a:t>SIMPADE.</a:t>
            </a:r>
            <a:endParaRPr lang="es-MX" sz="11500" b="1" dirty="0"/>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5645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8020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6827642"/>
            <a:ext cx="28632150" cy="1034129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ARTÍCULO 37.  </a:t>
            </a:r>
            <a:r>
              <a:rPr kumimoji="0" lang="es-ES" sz="72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INDICADOR DEL NIVEL DE GESTIÓN.</a:t>
            </a:r>
            <a:endParaRPr kumimoji="0" lang="es-ES" sz="7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6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base en el cronograma establecido se evaluará el desempeño del componente de matrícula en cada Institución Educativa Oficial, mediante el cálculo del indicador de nivel de gestión, que mide en forma porcentual la oportunidad y la confiabilidad en el reporte de los siguiente productos: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Proyección de Cupos</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Inscripción de Alumnos Nuevos</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Reporte de Información de Matrícula</a:t>
            </a:r>
          </a:p>
        </p:txBody>
      </p:sp>
    </p:spTree>
    <p:extLst>
      <p:ext uri="{BB962C8B-B14F-4D97-AF65-F5344CB8AC3E}">
        <p14:creationId xmlns:p14="http://schemas.microsoft.com/office/powerpoint/2010/main" val="4057396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5452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PROYECCION DE CUPOS 2022</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5719066"/>
            <a:ext cx="28632150" cy="14665553"/>
          </a:xfrm>
          <a:prstGeom prst="rect">
            <a:avLst/>
          </a:prstGeom>
          <a:noFill/>
        </p:spPr>
        <p:txBody>
          <a:bodyPr wrap="square">
            <a:spAutoFit/>
          </a:bodyPr>
          <a:lstStyle/>
          <a:p>
            <a:pPr algn="l"/>
            <a:endParaRPr lang="es-CO" sz="1100" b="0" i="0" u="none" strike="noStrike" baseline="0" dirty="0">
              <a:solidFill>
                <a:srgbClr val="000000"/>
              </a:solidFill>
              <a:latin typeface="Calibri" panose="020F0502020204030204" pitchFamily="34" charset="0"/>
            </a:endParaRPr>
          </a:p>
          <a:p>
            <a:r>
              <a:rPr lang="es-CO" sz="7200" b="1" i="0" u="none" strike="noStrike" baseline="0" dirty="0">
                <a:solidFill>
                  <a:srgbClr val="C00000"/>
                </a:solidFill>
                <a:latin typeface="Calibri" panose="020F0502020204030204" pitchFamily="34" charset="0"/>
              </a:rPr>
              <a:t>Criterios para tener en cuenta:</a:t>
            </a:r>
          </a:p>
          <a:p>
            <a:endParaRPr lang="es-CO" sz="7200" b="1" i="0" u="none" strike="noStrike" baseline="0" dirty="0">
              <a:solidFill>
                <a:srgbClr val="000000"/>
              </a:solidFill>
              <a:latin typeface="Calibri" panose="020F0502020204030204" pitchFamily="34" charset="0"/>
            </a:endParaRPr>
          </a:p>
          <a:p>
            <a:pPr marL="857250" indent="-857250">
              <a:buFont typeface="Arial" panose="020B0604020202020204" pitchFamily="34" charset="0"/>
              <a:buChar char="•"/>
            </a:pPr>
            <a:endParaRPr lang="es-CO" sz="7200" b="1" dirty="0">
              <a:latin typeface="Calibri" panose="020F0502020204030204" pitchFamily="34" charset="0"/>
            </a:endParaRPr>
          </a:p>
          <a:p>
            <a:pPr marL="857250" indent="-857250">
              <a:buFont typeface="Arial" panose="020B0604020202020204" pitchFamily="34" charset="0"/>
              <a:buChar char="•"/>
            </a:pPr>
            <a:r>
              <a:rPr lang="es-CO" sz="7200" b="1" i="0" u="none" strike="noStrike" baseline="0" dirty="0">
                <a:solidFill>
                  <a:srgbClr val="000000"/>
                </a:solidFill>
                <a:latin typeface="Calibri" panose="020F0502020204030204" pitchFamily="34" charset="0"/>
              </a:rPr>
              <a:t>Determinar la capacidad en infraestructura y personal docente.</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Tener en cuenta la continuidad de los estudiantes ya matriculados.</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Establecer los posibles reprobados de cada grado.</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Identificar la población nueva presente en el área de influencia de la</a:t>
            </a:r>
          </a:p>
          <a:p>
            <a:r>
              <a:rPr lang="es-CO" sz="7200" b="1" i="0" u="none" strike="noStrike" baseline="0" dirty="0">
                <a:solidFill>
                  <a:srgbClr val="000000"/>
                </a:solidFill>
                <a:latin typeface="Calibri" panose="020F0502020204030204" pitchFamily="34" charset="0"/>
              </a:rPr>
              <a:t>Institución Educativa</a:t>
            </a:r>
          </a:p>
          <a:p>
            <a:endParaRPr lang="es-CO" sz="7200" b="1" dirty="0">
              <a:latin typeface="Calibri" panose="020F0502020204030204" pitchFamily="34" charset="0"/>
            </a:endParaRPr>
          </a:p>
          <a:p>
            <a:pPr algn="ctr"/>
            <a:r>
              <a:rPr lang="es-CO" sz="7200" b="1" i="0" u="none" strike="noStrike" baseline="0" dirty="0">
                <a:solidFill>
                  <a:srgbClr val="C00000"/>
                </a:solidFill>
                <a:latin typeface="Calibri" panose="020F0502020204030204" pitchFamily="34" charset="0"/>
              </a:rPr>
              <a:t>“META QUE SE PROPONE ALCANZAR</a:t>
            </a:r>
            <a:r>
              <a:rPr lang="es-CO" sz="6600" b="1" i="0" u="none" strike="noStrike" baseline="0" dirty="0">
                <a:solidFill>
                  <a:srgbClr val="C00000"/>
                </a:solidFill>
                <a:latin typeface="Calibri" panose="020F0502020204030204" pitchFamily="34" charset="0"/>
              </a:rPr>
              <a:t>”</a:t>
            </a:r>
            <a:endParaRPr lang="es-CO" sz="6600" b="0" i="0" u="none" strike="noStrike" baseline="0" dirty="0">
              <a:solidFill>
                <a:srgbClr val="C00000"/>
              </a:solidFill>
              <a:latin typeface="Calibri" panose="020F0502020204030204" pitchFamily="34" charset="0"/>
            </a:endParaRPr>
          </a:p>
        </p:txBody>
      </p:sp>
    </p:spTree>
    <p:extLst>
      <p:ext uri="{BB962C8B-B14F-4D97-AF65-F5344CB8AC3E}">
        <p14:creationId xmlns:p14="http://schemas.microsoft.com/office/powerpoint/2010/main" val="3257220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5452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PROYECCION DE CUPOS 2022</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6827642"/>
            <a:ext cx="28632150" cy="11910953"/>
          </a:xfrm>
          <a:prstGeom prst="rect">
            <a:avLst/>
          </a:prstGeom>
          <a:noFill/>
        </p:spPr>
        <p:txBody>
          <a:bodyPr wrap="square">
            <a:spAutoFit/>
          </a:bodyPr>
          <a:lstStyle/>
          <a:p>
            <a:pPr algn="l"/>
            <a:endParaRPr lang="es-CO" sz="6000" dirty="0">
              <a:latin typeface="Calibri" panose="020F0502020204030204" pitchFamily="34" charset="0"/>
            </a:endParaRPr>
          </a:p>
          <a:p>
            <a:pPr algn="l"/>
            <a:endParaRPr lang="es-CO" sz="6000" b="0" i="0" u="none" strike="noStrike" baseline="0" dirty="0">
              <a:solidFill>
                <a:srgbClr val="000000"/>
              </a:solidFill>
              <a:latin typeface="Calibri" panose="020F0502020204030204" pitchFamily="34" charset="0"/>
            </a:endParaRPr>
          </a:p>
          <a:p>
            <a:r>
              <a:rPr lang="es-CO" sz="7200" b="1" i="0" u="none" strike="noStrike" baseline="0" dirty="0">
                <a:solidFill>
                  <a:srgbClr val="000000"/>
                </a:solidFill>
                <a:latin typeface="Calibri" panose="020F0502020204030204" pitchFamily="34" charset="0"/>
              </a:rPr>
              <a:t>Se debe diligenciar un formato por cada sede-jornada.</a:t>
            </a: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Proyectar preescolar, básica y media, también los ciclos de Educación para adultos.</a:t>
            </a: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Envío en archivo </a:t>
            </a:r>
            <a:r>
              <a:rPr lang="es-CO" sz="7200" b="1" i="0" u="none" strike="noStrike" baseline="0" dirty="0" err="1">
                <a:solidFill>
                  <a:srgbClr val="000000"/>
                </a:solidFill>
                <a:latin typeface="Calibri" panose="020F0502020204030204" pitchFamily="34" charset="0"/>
              </a:rPr>
              <a:t>excel</a:t>
            </a:r>
            <a:r>
              <a:rPr lang="es-CO" sz="7200" b="1" i="0" u="none" strike="noStrike" baseline="0" dirty="0">
                <a:solidFill>
                  <a:srgbClr val="000000"/>
                </a:solidFill>
                <a:latin typeface="Calibri" panose="020F0502020204030204" pitchFamily="34" charset="0"/>
              </a:rPr>
              <a:t>, al correo electrónico </a:t>
            </a:r>
            <a:r>
              <a:rPr lang="es-CO" sz="7200" b="1" i="0" u="none" strike="noStrike" baseline="0" dirty="0">
                <a:solidFill>
                  <a:srgbClr val="000000"/>
                </a:solidFill>
                <a:latin typeface="Calibri" panose="020F0502020204030204" pitchFamily="34" charset="0"/>
                <a:hlinkClick r:id="rId4"/>
              </a:rPr>
              <a:t>lila.camelo@sedtolima.gov.co</a:t>
            </a:r>
            <a:endParaRPr lang="es-CO" sz="7200" b="1" i="0" u="none" strike="noStrike" baseline="0" dirty="0">
              <a:solidFill>
                <a:srgbClr val="000000"/>
              </a:solidFill>
              <a:latin typeface="Calibri" panose="020F0502020204030204" pitchFamily="34" charset="0"/>
            </a:endParaRPr>
          </a:p>
          <a:p>
            <a:endParaRPr lang="es-CO" sz="7200" b="1" dirty="0">
              <a:latin typeface="Calibri" panose="020F0502020204030204" pitchFamily="34" charset="0"/>
            </a:endParaRPr>
          </a:p>
          <a:p>
            <a:r>
              <a:rPr lang="es-CO" sz="7200" b="1" i="0" u="none" strike="noStrike" baseline="0" dirty="0">
                <a:solidFill>
                  <a:srgbClr val="000000"/>
                </a:solidFill>
                <a:latin typeface="Calibri" panose="020F0502020204030204" pitchFamily="34" charset="0"/>
              </a:rPr>
              <a:t>Fecha: 15 al 25 de junio de 2021</a:t>
            </a:r>
            <a:endParaRPr lang="es-CO" sz="72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138848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2"/>
          <p:cNvPicPr preferRelativeResize="0"/>
          <p:nvPr/>
        </p:nvPicPr>
        <p:blipFill>
          <a:blip r:embed="rId3">
            <a:alphaModFix/>
          </a:blip>
          <a:stretch>
            <a:fillRect/>
          </a:stretch>
        </p:blipFill>
        <p:spPr>
          <a:xfrm>
            <a:off x="152400" y="152400"/>
            <a:ext cx="39195371" cy="24136350"/>
          </a:xfrm>
          <a:prstGeom prst="rect">
            <a:avLst/>
          </a:prstGeom>
          <a:noFill/>
          <a:ln>
            <a:noFill/>
          </a:ln>
        </p:spPr>
      </p:pic>
      <p:sp>
        <p:nvSpPr>
          <p:cNvPr id="3" name="CuadroTexto 2">
            <a:extLst>
              <a:ext uri="{FF2B5EF4-FFF2-40B4-BE49-F238E27FC236}">
                <a16:creationId xmlns:a16="http://schemas.microsoft.com/office/drawing/2014/main" id="{A3F3DB25-34D1-6D4C-B276-0733F17B8803}"/>
              </a:ext>
            </a:extLst>
          </p:cNvPr>
          <p:cNvSpPr txBox="1"/>
          <p:nvPr/>
        </p:nvSpPr>
        <p:spPr>
          <a:xfrm>
            <a:off x="10491785" y="7648575"/>
            <a:ext cx="18516600" cy="10310515"/>
          </a:xfrm>
          <a:prstGeom prst="rect">
            <a:avLst/>
          </a:prstGeom>
          <a:noFill/>
        </p:spPr>
        <p:txBody>
          <a:bodyPr wrap="square" rtlCol="0">
            <a:spAutoFit/>
          </a:bodyPr>
          <a:lstStyle/>
          <a:p>
            <a:pPr algn="ctr"/>
            <a:r>
              <a:rPr lang="es-CO" sz="16600" dirty="0">
                <a:solidFill>
                  <a:srgbClr val="C00000"/>
                </a:solidFill>
                <a:latin typeface="FoundryContextW03-Bd" panose="02000000000000000000" pitchFamily="2" charset="77"/>
              </a:rPr>
              <a:t>GRACIAS</a:t>
            </a:r>
          </a:p>
          <a:p>
            <a:pPr algn="ctr"/>
            <a:r>
              <a:rPr lang="es-CO" sz="16600" dirty="0">
                <a:solidFill>
                  <a:srgbClr val="C00000"/>
                </a:solidFill>
                <a:latin typeface="FoundryContextW03-Bd" panose="02000000000000000000" pitchFamily="2" charset="77"/>
              </a:rPr>
              <a:t>Y CONTINUAMOS </a:t>
            </a:r>
          </a:p>
          <a:p>
            <a:pPr algn="ctr"/>
            <a:r>
              <a:rPr lang="es-CO" sz="16600" dirty="0">
                <a:solidFill>
                  <a:srgbClr val="C00000"/>
                </a:solidFill>
                <a:latin typeface="FoundryContextW03-Bd" panose="02000000000000000000" pitchFamily="2" charset="77"/>
              </a:rPr>
              <a:t>…</a:t>
            </a:r>
          </a:p>
        </p:txBody>
      </p:sp>
      <p:sp>
        <p:nvSpPr>
          <p:cNvPr id="4" name="Cara sonriente 3"/>
          <p:cNvSpPr/>
          <p:nvPr/>
        </p:nvSpPr>
        <p:spPr>
          <a:xfrm>
            <a:off x="18013681" y="19407154"/>
            <a:ext cx="3421520" cy="2355566"/>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6397208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4599</TotalTime>
  <Words>3735</Words>
  <Application>Microsoft Office PowerPoint</Application>
  <PresentationFormat>Personalizado</PresentationFormat>
  <Paragraphs>613</Paragraphs>
  <Slides>45</Slides>
  <Notes>45</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45</vt:i4>
      </vt:variant>
    </vt:vector>
  </HeadingPairs>
  <TitlesOfParts>
    <vt:vector size="55" baseType="lpstr">
      <vt:lpstr>Arial</vt:lpstr>
      <vt:lpstr>Arial Black</vt:lpstr>
      <vt:lpstr>Calibri</vt:lpstr>
      <vt:lpstr>Elephant</vt:lpstr>
      <vt:lpstr>FoundryContextW03-Bd</vt:lpstr>
      <vt:lpstr>Segoe UI</vt:lpstr>
      <vt:lpstr>Times New Roman</vt:lpstr>
      <vt:lpstr>Verdana</vt:lpstr>
      <vt:lpstr>Work Sans</vt:lpstr>
      <vt:lpstr>Simple Light</vt:lpstr>
      <vt:lpstr>Presentación de PowerPoint</vt:lpstr>
      <vt:lpstr>Presentación de PowerPoint</vt:lpstr>
      <vt:lpstr>AGENDA</vt:lpstr>
      <vt:lpstr>Presentación de PowerPoint</vt:lpstr>
      <vt:lpstr>    USUARIOS SIMAT </vt:lpstr>
      <vt:lpstr>Presentación de PowerPoint</vt:lpstr>
      <vt:lpstr>OFERTA Y DEMANDA EDUCATIVA OFERTA</vt:lpstr>
      <vt:lpstr>Presentación de PowerPoint</vt:lpstr>
      <vt:lpstr>OFERTA Y DEMANDA EDUCATIVA  DEMANDA</vt:lpstr>
      <vt:lpstr>OFERTA Y DEMANDA EDUCATIVA</vt:lpstr>
      <vt:lpstr>Presentación de PowerPoint</vt:lpstr>
      <vt:lpstr>Presentación de PowerPoint</vt:lpstr>
      <vt:lpstr>Presentación de PowerPoint</vt:lpstr>
      <vt:lpstr>OFERTA Y DEMANDA EDUCATIVA</vt:lpstr>
      <vt:lpstr>Presentación de PowerPoint</vt:lpstr>
      <vt:lpstr>CALIDAD DE LA INFORMACIÓN</vt:lpstr>
      <vt:lpstr>CALIDAD DE LA INFORMACIÓN</vt:lpstr>
      <vt:lpstr>CALIDAD DE LA INFORMACIÓN</vt:lpstr>
      <vt:lpstr>RECOMENDACIONES</vt:lpstr>
      <vt:lpstr>AFILIACION ESTUDIANTES ARL - POSITIVA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Resolución 1693 del 29 abril de 2021</vt:lpstr>
      <vt:lpstr>Presentación de PowerPoint</vt:lpstr>
      <vt:lpstr>Resolución 1693 del 29 abril de 2021</vt:lpstr>
      <vt:lpstr>Resolución 1693 del 29 abril de 2021</vt:lpstr>
      <vt:lpstr>Presentación de PowerPoint</vt:lpstr>
      <vt:lpstr>Resolución 1693 del 29 abril de 2021</vt:lpstr>
      <vt:lpstr>Presentación de PowerPoint</vt:lpstr>
      <vt:lpstr>Resolución 1693 del 29 abril de 2021</vt:lpstr>
      <vt:lpstr>Presentación de PowerPoint</vt:lpstr>
      <vt:lpstr>Resolución 1693 del 29 abril de 2021</vt:lpstr>
      <vt:lpstr>Resolución 1693 del 29 abril de 2021</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Alberto Rivera escobar</dc:creator>
  <cp:lastModifiedBy>LILA MARIA CAMELO ROMERO</cp:lastModifiedBy>
  <cp:revision>132</cp:revision>
  <dcterms:modified xsi:type="dcterms:W3CDTF">2021-06-15T16:13:57Z</dcterms:modified>
</cp:coreProperties>
</file>