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7"/>
  </p:notesMasterIdLst>
  <p:sldIdLst>
    <p:sldId id="256" r:id="rId2"/>
    <p:sldId id="292" r:id="rId3"/>
    <p:sldId id="257" r:id="rId4"/>
    <p:sldId id="293" r:id="rId5"/>
    <p:sldId id="259" r:id="rId6"/>
    <p:sldId id="260" r:id="rId7"/>
    <p:sldId id="261" r:id="rId8"/>
    <p:sldId id="269" r:id="rId9"/>
    <p:sldId id="270" r:id="rId10"/>
    <p:sldId id="271" r:id="rId11"/>
    <p:sldId id="272" r:id="rId12"/>
    <p:sldId id="274" r:id="rId13"/>
    <p:sldId id="273" r:id="rId14"/>
    <p:sldId id="275" r:id="rId15"/>
    <p:sldId id="276" r:id="rId16"/>
    <p:sldId id="277" r:id="rId17"/>
    <p:sldId id="278" r:id="rId18"/>
    <p:sldId id="280" r:id="rId19"/>
    <p:sldId id="281" r:id="rId20"/>
    <p:sldId id="282" r:id="rId21"/>
    <p:sldId id="283" r:id="rId22"/>
    <p:sldId id="284" r:id="rId23"/>
    <p:sldId id="285" r:id="rId24"/>
    <p:sldId id="290" r:id="rId25"/>
    <p:sldId id="291" r:id="rId2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33971F-B209-43B1-AFCB-559A1AAFE266}" type="datetimeFigureOut">
              <a:rPr lang="es-CO" smtClean="0"/>
              <a:t>17/02/2025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A5E133-D09A-4529-B459-E2FCA4756747}" type="slidenum">
              <a:rPr lang="es-CO" smtClean="0"/>
              <a:t>‹Nº›</a:t>
            </a:fld>
            <a:endParaRPr lang="es-CO"/>
          </a:p>
        </p:txBody>
      </p:sp>
    </p:spTree>
    <p:extLst>
      <p:ext uri="{BB962C8B-B14F-4D97-AF65-F5344CB8AC3E}">
        <p14:creationId xmlns:p14="http://schemas.microsoft.com/office/powerpoint/2010/main" val="3067623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3684481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8D6B-70A2-430A-9F5D-DA093D8C16C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49424-7A20-4BA1-9F60-671A5DBB3B13}"/>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5" name="Footer Placeholder 4">
            <a:extLst>
              <a:ext uri="{FF2B5EF4-FFF2-40B4-BE49-F238E27FC236}">
                <a16:creationId xmlns:a16="http://schemas.microsoft.com/office/drawing/2014/main"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23070-8658-4AC0-B2A3-4BE605A840F8}"/>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1840575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69DB7AC-F7D7-430A-A2A7-CD3EBBF1D35D}"/>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id="{6741F519-22CF-4C01-B140-5480DBAB30F8}"/>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D05D1550-9064-4767-B70A-3501AF956C94}"/>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5" name="Footer Placeholder 4">
            <a:extLst>
              <a:ext uri="{FF2B5EF4-FFF2-40B4-BE49-F238E27FC236}">
                <a16:creationId xmlns:a16="http://schemas.microsoft.com/office/drawing/2014/main"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36992-B921-4F3F-9C4A-0D67E618D114}"/>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3619007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474CEE6-B9DC-4CCC-8F4C-0B4DADFB0195}"/>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6" name="Footer Placeholder 5">
            <a:extLst>
              <a:ext uri="{FF2B5EF4-FFF2-40B4-BE49-F238E27FC236}">
                <a16:creationId xmlns:a16="http://schemas.microsoft.com/office/drawing/2014/main"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B0A03-44F6-4299-B45D-E07A023906F0}"/>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1291025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3A29EA7-E61E-4617-9DA9-40B9299B3287}"/>
              </a:ext>
            </a:extLst>
          </p:cNvPr>
          <p:cNvSpPr>
            <a:spLocks noGrp="1"/>
          </p:cNvSpPr>
          <p:nvPr>
            <p:ph type="dt" sz="half" idx="10"/>
          </p:nvPr>
        </p:nvSpPr>
        <p:spPr>
          <a:xfrm>
            <a:off x="683587" y="6215870"/>
            <a:ext cx="3843779" cy="417126"/>
          </a:xfrm>
        </p:spPr>
        <p:txBody>
          <a:bodyPr/>
          <a:lstStyle/>
          <a:p>
            <a:fld id="{8F72BA41-EC5B-4197-BCC8-0FD2E523CD7A}" type="datetimeFigureOut">
              <a:rPr lang="en-US" smtClean="0"/>
              <a:t>2/17/2025</a:t>
            </a:fld>
            <a:endParaRPr lang="en-US"/>
          </a:p>
        </p:txBody>
      </p:sp>
      <p:sp>
        <p:nvSpPr>
          <p:cNvPr id="8" name="Footer Placeholder 7">
            <a:extLst>
              <a:ext uri="{FF2B5EF4-FFF2-40B4-BE49-F238E27FC236}">
                <a16:creationId xmlns:a16="http://schemas.microsoft.com/office/drawing/2014/main" id="{D56249CC-EB72-46A6-87D9-5FBDA8E450EC}"/>
              </a:ext>
            </a:extLst>
          </p:cNvPr>
          <p:cNvSpPr>
            <a:spLocks noGrp="1"/>
          </p:cNvSpPr>
          <p:nvPr>
            <p:ph type="ftr" sz="quarter" idx="11"/>
          </p:nvPr>
        </p:nvSpPr>
        <p:spPr>
          <a:xfrm>
            <a:off x="691078" y="236364"/>
            <a:ext cx="4114800" cy="417126"/>
          </a:xfrm>
        </p:spPr>
        <p:txBody>
          <a:bodyPr/>
          <a:lstStyle/>
          <a:p>
            <a:endParaRPr lang="en-US" dirty="0"/>
          </a:p>
        </p:txBody>
      </p:sp>
      <p:sp>
        <p:nvSpPr>
          <p:cNvPr id="9" name="Slide Number Placeholder 8">
            <a:extLst>
              <a:ext uri="{FF2B5EF4-FFF2-40B4-BE49-F238E27FC236}">
                <a16:creationId xmlns:a16="http://schemas.microsoft.com/office/drawing/2014/main" id="{EAA04EE7-47BE-4ECE-A170-793C4E569518}"/>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2727236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D8CF342-49F6-482D-943E-7E50B1694AE3}"/>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4" name="Footer Placeholder 3">
            <a:extLst>
              <a:ext uri="{FF2B5EF4-FFF2-40B4-BE49-F238E27FC236}">
                <a16:creationId xmlns:a16="http://schemas.microsoft.com/office/drawing/2014/main"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id="{66DC1E67-424D-4638-98F8-38E71A410011}"/>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241392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BED274-5EB4-4EF4-B353-E55BD502655C}"/>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id="{D2EA265F-80A1-448D-A6EB-CE8D6F6EC723}"/>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3" name="Footer Placeholder 2">
            <a:extLst>
              <a:ext uri="{FF2B5EF4-FFF2-40B4-BE49-F238E27FC236}">
                <a16:creationId xmlns:a16="http://schemas.microsoft.com/office/drawing/2014/main"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B5AEA-8C38-4776-878C-AB01474D9171}"/>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3828045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C4853C57-22BC-4465-8B37-DC06FE5A0003}"/>
              </a:ext>
              <a:ext uri="{C183D7F6-B498-43B3-948B-1728B52AA6E4}">
                <adec:decorative xmlns:adec="http://schemas.microsoft.com/office/drawing/2017/decorative"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id="{0550D594-9D00-4E12-9A7B-8B78EC19948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id="{AF6A2284-37AB-43F5-98B8-8AB49DBFA9F5}"/>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6" name="Footer Placeholder 5">
            <a:extLst>
              <a:ext uri="{FF2B5EF4-FFF2-40B4-BE49-F238E27FC236}">
                <a16:creationId xmlns:a16="http://schemas.microsoft.com/office/drawing/2014/main"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2EF12-B2CD-4F3C-9F19-A86915405017}"/>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3658853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DA6865-0A03-48FA-AD6E-D5BF8FDE927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a:extLst>
              <a:ext uri="{FF2B5EF4-FFF2-40B4-BE49-F238E27FC236}">
                <a16:creationId xmlns:a16="http://schemas.microsoft.com/office/drawing/2014/main" id="{205CDEB9-8DED-4711-8140-4C943FC2CDA0}"/>
              </a:ext>
              <a:ext uri="{C183D7F6-B498-43B3-948B-1728B52AA6E4}">
                <adec:decorative xmlns:adec="http://schemas.microsoft.com/office/drawing/2017/decorative"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192D3B-60EE-4FC5-9ED7-4445300844CA}"/>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6" name="Footer Placeholder 5">
            <a:extLst>
              <a:ext uri="{FF2B5EF4-FFF2-40B4-BE49-F238E27FC236}">
                <a16:creationId xmlns:a16="http://schemas.microsoft.com/office/drawing/2014/main"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1E1D1-F7A2-40D0-91DA-07468A9651E7}"/>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1687309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AF4B4-44D3-4E29-B235-A1B868207789}"/>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5" name="Footer Placeholder 4">
            <a:extLst>
              <a:ext uri="{FF2B5EF4-FFF2-40B4-BE49-F238E27FC236}">
                <a16:creationId xmlns:a16="http://schemas.microsoft.com/office/drawing/2014/main"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FC658-154E-48DE-AD31-813E5170C93C}"/>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4066931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405209-5179-4359-91ED-1B1A46619A99}"/>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id="{ACE66A86-8455-497B-9CA4-F460A19E5FBB}"/>
              </a:ext>
              <a:ext uri="{C183D7F6-B498-43B3-948B-1728B52AA6E4}">
                <adec:decorative xmlns:adec="http://schemas.microsoft.com/office/drawing/2017/decorative"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97898B3-014E-440B-BA4E-106339212804}"/>
              </a:ext>
            </a:extLst>
          </p:cNvPr>
          <p:cNvSpPr>
            <a:spLocks noGrp="1"/>
          </p:cNvSpPr>
          <p:nvPr>
            <p:ph type="dt" sz="half" idx="10"/>
          </p:nvPr>
        </p:nvSpPr>
        <p:spPr/>
        <p:txBody>
          <a:bodyPr/>
          <a:lstStyle/>
          <a:p>
            <a:fld id="{8F72BA41-EC5B-4197-BCC8-0FD2E523CD7A}" type="datetimeFigureOut">
              <a:rPr lang="en-US" smtClean="0"/>
              <a:t>2/17/2025</a:t>
            </a:fld>
            <a:endParaRPr lang="en-US"/>
          </a:p>
        </p:txBody>
      </p:sp>
      <p:sp>
        <p:nvSpPr>
          <p:cNvPr id="5" name="Footer Placeholder 4">
            <a:extLst>
              <a:ext uri="{FF2B5EF4-FFF2-40B4-BE49-F238E27FC236}">
                <a16:creationId xmlns:a16="http://schemas.microsoft.com/office/drawing/2014/main"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1CE5E-160A-4B37-94E2-3D9DC75BFFAF}"/>
              </a:ext>
            </a:extLst>
          </p:cNvPr>
          <p:cNvSpPr>
            <a:spLocks noGrp="1"/>
          </p:cNvSpPr>
          <p:nvPr>
            <p:ph type="sldNum" sz="quarter" idx="12"/>
          </p:nvPr>
        </p:nvSpPr>
        <p:spPr/>
        <p:txBody>
          <a:bodyPr/>
          <a:lstStyle/>
          <a:p>
            <a:fld id="{BE15108C-154A-4A5A-9C05-91A49A422BA7}" type="slidenum">
              <a:rPr lang="en-US" smtClean="0"/>
              <a:t>‹Nº›</a:t>
            </a:fld>
            <a:endParaRPr lang="en-US"/>
          </a:p>
        </p:txBody>
      </p:sp>
    </p:spTree>
    <p:extLst>
      <p:ext uri="{BB962C8B-B14F-4D97-AF65-F5344CB8AC3E}">
        <p14:creationId xmlns:p14="http://schemas.microsoft.com/office/powerpoint/2010/main" val="1046086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2/17/2025</a:t>
            </a:fld>
            <a:endParaRPr lang="en-US" dirty="0"/>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‹Nº›</a:t>
            </a:fld>
            <a:endParaRPr lang="en-US" dirty="0"/>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289168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aberlotodo-oso.com/"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test-oso.com/test"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35C33D14-2894-4D0B-A680-525CBB7899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C7F13A46-6183-476D-B2BA-073C0E3225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F7481D1-4DD3-45A2-B071-3900DD9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AE7E168-B525-479D-B0B0-55103E5E9B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7DD39E2-1720-4DA0-8AE6-88F24C0732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993677B-437F-4E88-BB63-A5E81FC5C3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69BDB73-647A-4675-9946-A08137AA4A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F7E0BD3-0A11-410E-82BA-FE1FDEFAEF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433527-1B36-4601-BA50-08897583ED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4D3F476-1743-4F27-8525-899DE7AA36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427650-9C5D-4857-877B-F692E0A16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EE06038-8E2F-47A8-A48A-082A4688F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62AAFFB-4BBF-44E9-A93D-73CD69B0A6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C1BDC0F-1D22-4FCC-856C-8F05157BE0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6CA872-1012-4E50-B09E-2A4FFAA4E2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67515C6-F35A-4FF0-AFE5-F30AFB104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C5328A-88E7-42E6-846C-79E3C42A36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2B67772-4CFC-47D4-B340-24F59A06E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934457-5F3A-4072-8613-28DE1C6C30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709EABD-4ED9-4105-B031-A926D15E90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1137950-C684-4026-B3A8-3C12C5B9DC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9BBA354-F5F6-49B0-986C-663E7490A4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8A2891B-1902-4128-9EA2-9E47C63F12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468D001-CACA-4602-A2C8-6709DFEAD6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8074E4F-FCD6-4115-ADF3-537D13889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91D549D-527D-4E04-8657-6607994392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697C9FB-9333-4050-AA15-D78E190535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5C3AE99-7B8F-4399-B82E-42898B8050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610BEF6-D2AC-4950-932D-80D5BD793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1A455F1-3220-4A1F-9C4C-FE1289BF28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D1D9888-DBC1-4392-913C-E8F84BB638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021C553-8CED-4BC0-98A5-730C4D0435A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ítulo 1">
            <a:extLst>
              <a:ext uri="{FF2B5EF4-FFF2-40B4-BE49-F238E27FC236}">
                <a16:creationId xmlns:a16="http://schemas.microsoft.com/office/drawing/2014/main" id="{60716107-8015-0166-D7F3-F077834335D0}"/>
              </a:ext>
            </a:extLst>
          </p:cNvPr>
          <p:cNvSpPr>
            <a:spLocks noGrp="1"/>
          </p:cNvSpPr>
          <p:nvPr>
            <p:ph type="ctrTitle"/>
          </p:nvPr>
        </p:nvSpPr>
        <p:spPr>
          <a:xfrm>
            <a:off x="876753" y="2861912"/>
            <a:ext cx="10495904" cy="1395872"/>
          </a:xfrm>
        </p:spPr>
        <p:txBody>
          <a:bodyPr>
            <a:noAutofit/>
          </a:bodyPr>
          <a:lstStyle/>
          <a:p>
            <a:pPr algn="ctr"/>
            <a:r>
              <a:rPr lang="es-CO" sz="3200" b="1" dirty="0"/>
              <a:t>“Implementación de una plataforma virtual de transformación pedagógica para la orientación vocacional y la comunicación de la oferta en las instituciones educativas de los municipios no certificados del departamento del Tolima”</a:t>
            </a:r>
          </a:p>
        </p:txBody>
      </p:sp>
      <p:sp>
        <p:nvSpPr>
          <p:cNvPr id="44" name="Right Triangle 43">
            <a:extLst>
              <a:ext uri="{FF2B5EF4-FFF2-40B4-BE49-F238E27FC236}">
                <a16:creationId xmlns:a16="http://schemas.microsoft.com/office/drawing/2014/main" id="{33F2B4F9-421B-46F9-A5C1-235873782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94999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descr="Degradado de humo de colores">
            <a:extLst>
              <a:ext uri="{FF2B5EF4-FFF2-40B4-BE49-F238E27FC236}">
                <a16:creationId xmlns:a16="http://schemas.microsoft.com/office/drawing/2014/main" id="{2EC2CE4B-C1A4-A908-F422-F033B31A098D}"/>
              </a:ext>
            </a:extLst>
          </p:cNvPr>
          <p:cNvPicPr>
            <a:picLocks noChangeAspect="1"/>
          </p:cNvPicPr>
          <p:nvPr/>
        </p:nvPicPr>
        <p:blipFill>
          <a:blip r:embed="rId2"/>
          <a:srcRect t="28138" r="2" b="27657"/>
          <a:stretch/>
        </p:blipFill>
        <p:spPr>
          <a:xfrm>
            <a:off x="-25875" y="6143403"/>
            <a:ext cx="12198212" cy="704157"/>
          </a:xfrm>
          <a:custGeom>
            <a:avLst/>
            <a:gdLst/>
            <a:ahLst/>
            <a:cxnLst/>
            <a:rect l="l" t="t" r="r" b="b"/>
            <a:pathLst>
              <a:path w="12178449" h="3424057">
                <a:moveTo>
                  <a:pt x="8778628" y="0"/>
                </a:moveTo>
                <a:lnTo>
                  <a:pt x="9096995" y="0"/>
                </a:lnTo>
                <a:lnTo>
                  <a:pt x="9540073" y="10341"/>
                </a:lnTo>
                <a:cubicBezTo>
                  <a:pt x="10154127" y="37036"/>
                  <a:pt x="10847400" y="104023"/>
                  <a:pt x="11653844" y="224215"/>
                </a:cubicBezTo>
                <a:lnTo>
                  <a:pt x="12178449" y="307575"/>
                </a:lnTo>
                <a:lnTo>
                  <a:pt x="12178449" y="3424056"/>
                </a:lnTo>
                <a:lnTo>
                  <a:pt x="0" y="3424057"/>
                </a:lnTo>
                <a:lnTo>
                  <a:pt x="0" y="1093185"/>
                </a:lnTo>
                <a:lnTo>
                  <a:pt x="851945" y="1080793"/>
                </a:lnTo>
                <a:cubicBezTo>
                  <a:pt x="4637202" y="967650"/>
                  <a:pt x="5848483" y="115490"/>
                  <a:pt x="8385751" y="7749"/>
                </a:cubicBezTo>
                <a:close/>
              </a:path>
            </a:pathLst>
          </a:custGeom>
        </p:spPr>
      </p:pic>
      <p:pic>
        <p:nvPicPr>
          <p:cNvPr id="6" name="Imagen 5" descr="Imagen que contiene medidor&#10;&#10;Descripción generada automáticamente">
            <a:extLst>
              <a:ext uri="{FF2B5EF4-FFF2-40B4-BE49-F238E27FC236}">
                <a16:creationId xmlns:a16="http://schemas.microsoft.com/office/drawing/2014/main" id="{082156FA-0565-DF3B-D95F-95D28DAFD7C5}"/>
              </a:ext>
            </a:extLst>
          </p:cNvPr>
          <p:cNvPicPr>
            <a:picLocks noChangeAspect="1"/>
          </p:cNvPicPr>
          <p:nvPr/>
        </p:nvPicPr>
        <p:blipFill rotWithShape="1">
          <a:blip r:embed="rId3">
            <a:extLst>
              <a:ext uri="{28A0092B-C50C-407E-A947-70E740481C1C}">
                <a14:useLocalDpi xmlns:a14="http://schemas.microsoft.com/office/drawing/2010/main" val="0"/>
              </a:ext>
            </a:extLst>
          </a:blip>
          <a:srcRect l="61828" t="27171"/>
          <a:stretch/>
        </p:blipFill>
        <p:spPr>
          <a:xfrm>
            <a:off x="4569186" y="4542210"/>
            <a:ext cx="3008090" cy="1222694"/>
          </a:xfrm>
          <a:prstGeom prst="rect">
            <a:avLst/>
          </a:prstGeom>
        </p:spPr>
      </p:pic>
    </p:spTree>
    <p:extLst>
      <p:ext uri="{BB962C8B-B14F-4D97-AF65-F5344CB8AC3E}">
        <p14:creationId xmlns:p14="http://schemas.microsoft.com/office/powerpoint/2010/main" val="3317391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B7446E-0D0A-4A65-26EF-04BA50349A4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EB57BF-B83E-BD4D-3577-70F6FA80C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B6AE9D5B-E3D7-F28C-06C1-7A3B36A211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EA01D046-AA8A-1EFA-93B4-9017CFD5F6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F7505EA-F4B8-34F6-1E20-B4268BCF7F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F096681-3ECA-1436-13DE-275FE20951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301E28-0E97-6289-23BA-0019F5A8A0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1127835-42F9-B01A-6449-F72F7C4FCA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5343BFC-B12C-1728-C506-577B8DDDEC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2EC7F89-9EE6-CD58-510E-BB1A438399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DACF3DE-1518-B5CE-25C8-B3249967C3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3EA4BC4-5F30-CC81-3601-3AF25D1586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75E67A4-1451-2B88-837C-3E7C79348D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C3E8DB2-28D2-1829-913F-46A3351B9D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81343A8-8DB1-6535-14BC-EC30EA8B65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B021595-687B-B2CC-67AD-21A155ED62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F374F96-E80A-6529-643B-5CF6A27AE1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591CB8C-CE9E-7BE6-DC3C-258FF9BB44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2479947-F02E-D40D-D348-F4282A8FB0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77AFD01-7FE8-EC11-9706-DD0566B93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11FB29B-6A2F-AA05-0239-F2402F51A5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B8DFA98-BECF-5160-F6C7-BF230A3C1F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72021-1CBB-2068-BCB9-E7DF8DF7A7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675659-DEF7-3E7D-9D2C-1565130708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AD006E-A26E-19A8-6A63-9C27A8AD3E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DFB1B69-2F3C-7430-1926-8B32A9B1F5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F238E7-51E9-83F5-0DDC-7A8E797033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B92297C-E7F3-FD7B-5E0C-620662453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B85138E-959B-FDBF-FDB2-D360E741B4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17B9B78-CB6C-E21A-245F-B1633F9C7E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E97245D-A33C-9275-C9C5-805B7B5937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174DC67-7778-C16C-E7FA-3616B1F931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BF5EDC7-3E3C-BCEB-70F6-D3C175E334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502E20E-3993-A15D-66DF-EDCADC4F31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184F49BC-C537-1CA8-E904-72A3EFDC0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94999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descr="Degradado de humo de colores">
            <a:extLst>
              <a:ext uri="{FF2B5EF4-FFF2-40B4-BE49-F238E27FC236}">
                <a16:creationId xmlns:a16="http://schemas.microsoft.com/office/drawing/2014/main" id="{645B82E6-EB8F-49F0-0405-97F5104ED60F}"/>
              </a:ext>
            </a:extLst>
          </p:cNvPr>
          <p:cNvPicPr>
            <a:picLocks noChangeAspect="1"/>
          </p:cNvPicPr>
          <p:nvPr/>
        </p:nvPicPr>
        <p:blipFill>
          <a:blip r:embed="rId2"/>
          <a:srcRect t="28138" r="2" b="27657"/>
          <a:stretch/>
        </p:blipFill>
        <p:spPr>
          <a:xfrm>
            <a:off x="-25875" y="6143403"/>
            <a:ext cx="12198212" cy="704157"/>
          </a:xfrm>
          <a:custGeom>
            <a:avLst/>
            <a:gdLst/>
            <a:ahLst/>
            <a:cxnLst/>
            <a:rect l="l" t="t" r="r" b="b"/>
            <a:pathLst>
              <a:path w="12178449" h="3424057">
                <a:moveTo>
                  <a:pt x="8778628" y="0"/>
                </a:moveTo>
                <a:lnTo>
                  <a:pt x="9096995" y="0"/>
                </a:lnTo>
                <a:lnTo>
                  <a:pt x="9540073" y="10341"/>
                </a:lnTo>
                <a:cubicBezTo>
                  <a:pt x="10154127" y="37036"/>
                  <a:pt x="10847400" y="104023"/>
                  <a:pt x="11653844" y="224215"/>
                </a:cubicBezTo>
                <a:lnTo>
                  <a:pt x="12178449" y="307575"/>
                </a:lnTo>
                <a:lnTo>
                  <a:pt x="12178449" y="3424056"/>
                </a:lnTo>
                <a:lnTo>
                  <a:pt x="0" y="3424057"/>
                </a:lnTo>
                <a:lnTo>
                  <a:pt x="0" y="1093185"/>
                </a:lnTo>
                <a:lnTo>
                  <a:pt x="851945" y="1080793"/>
                </a:lnTo>
                <a:cubicBezTo>
                  <a:pt x="4637202" y="967650"/>
                  <a:pt x="5848483" y="115490"/>
                  <a:pt x="8385751" y="7749"/>
                </a:cubicBezTo>
                <a:close/>
              </a:path>
            </a:pathLst>
          </a:custGeom>
        </p:spPr>
      </p:pic>
      <p:pic>
        <p:nvPicPr>
          <p:cNvPr id="3" name="Imagen 2">
            <a:extLst>
              <a:ext uri="{FF2B5EF4-FFF2-40B4-BE49-F238E27FC236}">
                <a16:creationId xmlns:a16="http://schemas.microsoft.com/office/drawing/2014/main" id="{664E10F9-FC0C-F2F2-D13B-C394D84C609B}"/>
              </a:ext>
            </a:extLst>
          </p:cNvPr>
          <p:cNvPicPr>
            <a:picLocks noChangeAspect="1"/>
          </p:cNvPicPr>
          <p:nvPr/>
        </p:nvPicPr>
        <p:blipFill>
          <a:blip r:embed="rId3"/>
          <a:srcRect l="24334" t="81663" r="41960" b="8024"/>
          <a:stretch/>
        </p:blipFill>
        <p:spPr>
          <a:xfrm>
            <a:off x="876753" y="2277587"/>
            <a:ext cx="10226182" cy="1759943"/>
          </a:xfrm>
          <a:prstGeom prst="rect">
            <a:avLst/>
          </a:prstGeom>
        </p:spPr>
      </p:pic>
    </p:spTree>
    <p:extLst>
      <p:ext uri="{BB962C8B-B14F-4D97-AF65-F5344CB8AC3E}">
        <p14:creationId xmlns:p14="http://schemas.microsoft.com/office/powerpoint/2010/main" val="1257730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7" name="Group 10">
            <a:extLst>
              <a:ext uri="{FF2B5EF4-FFF2-40B4-BE49-F238E27FC236}">
                <a16:creationId xmlns:a16="http://schemas.microsoft.com/office/drawing/2014/main" id="{4D431671-5191-4947-8899-E90505A704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877D2E98-ED65-4121-9DA5-6DBB831D0F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12">
              <a:extLst>
                <a:ext uri="{FF2B5EF4-FFF2-40B4-BE49-F238E27FC236}">
                  <a16:creationId xmlns:a16="http://schemas.microsoft.com/office/drawing/2014/main" id="{DA94A307-5B5D-4E42-95B3-064D5093AD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B3B32C-3BDA-4D41-9802-681B0599F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5BDBFD6-7C61-4520-8203-BAB1986C15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4ABA4D7-9904-42C4-B0CD-B1CE2E0D37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63F0D6-8747-4126-9359-B730EB21B7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1CD660-F5B2-49AC-9EFC-CE94B843B4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BEB7EB-8E7F-4A4B-8581-73CE2003F2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04FB70E-6820-4456-872A-937F520606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598DD6-9887-4CF7-BAFE-F96E0324EB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A503E64-565F-465B-A25C-042C5706C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140EE7B-5CA1-4DCB-8652-6E4D2147B0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5077BE-700D-4C44-AA4D-7CF4E8FD71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B8B3FEB-D353-443D-A148-3915606516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1FF5FBB-3BD8-46EB-BDF9-081B29A444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C2E11FD-78A4-4F5C-A419-F0237DCAD2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F708EBE-3154-4FF4-8E8F-88A0762080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7A99B5C-EB03-4D56-8DFE-B006D7081B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FCBAFF0-9FB4-4160-B9BE-CCBE1D8B8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26953D7-154A-49A4-B2E1-D94D365EC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36E3E12-5D96-48DB-8320-629428774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A059482-79BA-4E80-80A2-36FD8408D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4EF88B3-C210-433D-B20D-FE41B4D5F9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3665D3E-61E7-4EDF-A208-56449D765C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74CF3B0-C9C3-4683-94A3-DC0AE1E745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BE90EF9-6DF5-47F4-A069-9F613C814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844EBDE-5A9F-4E9F-8A55-57FB9E9797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491FC45-82C4-40CD-8D0C-0A2F86E8A1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1AD0FE3-6144-4171-943E-0E65D08E80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7BA4499-5E6A-4998-A0F4-614E65552B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AFE7A6F-A7F0-4406-809F-E23FCB201E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BEAC0A80-07D3-49CB-87C3-BC34F219D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39" y="-29262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Marcador de contenido 2">
            <a:extLst>
              <a:ext uri="{FF2B5EF4-FFF2-40B4-BE49-F238E27FC236}">
                <a16:creationId xmlns:a16="http://schemas.microsoft.com/office/drawing/2014/main" id="{BFE5CCDD-3DE2-09EA-9019-C17FC6EF7675}"/>
              </a:ext>
            </a:extLst>
          </p:cNvPr>
          <p:cNvSpPr>
            <a:spLocks noGrp="1"/>
          </p:cNvSpPr>
          <p:nvPr>
            <p:ph idx="1"/>
          </p:nvPr>
        </p:nvSpPr>
        <p:spPr>
          <a:xfrm>
            <a:off x="6030806" y="565069"/>
            <a:ext cx="5691226" cy="6038450"/>
          </a:xfrm>
        </p:spPr>
        <p:txBody>
          <a:bodyPr>
            <a:normAutofit/>
          </a:bodyPr>
          <a:lstStyle/>
          <a:p>
            <a:pPr algn="just">
              <a:lnSpc>
                <a:spcPct val="100000"/>
              </a:lnSpc>
            </a:pPr>
            <a:r>
              <a:rPr lang="es-CO" sz="1900" dirty="0">
                <a:effectLst/>
                <a:latin typeface="Arial Narrow" panose="020B0606020202030204" pitchFamily="34" charset="0"/>
                <a:ea typeface="Aptos" panose="020B0004020202020204" pitchFamily="34" charset="0"/>
                <a:cs typeface="Times New Roman" panose="02020603050405020304" pitchFamily="18" charset="0"/>
              </a:rPr>
              <a:t>Se ha desarrollado una plataforma virtual para la Gobernación del Tolima, orientada a facilitar la información sobre la educación superior y apoyar a los estudiantes de grados 9°, 10° y 11° en la exploración de opciones académicas y vocacionales. El desarrollo de esta plataforma se ha basado en una técnica 360° con modelado 3D y aplicaciones de realidad virtual, utilizando la herramienta </a:t>
            </a:r>
            <a:r>
              <a:rPr lang="es-CO" sz="1900" dirty="0" err="1">
                <a:effectLst/>
                <a:latin typeface="Arial Narrow" panose="020B0606020202030204" pitchFamily="34" charset="0"/>
                <a:ea typeface="Aptos" panose="020B0004020202020204" pitchFamily="34" charset="0"/>
                <a:cs typeface="Times New Roman" panose="02020603050405020304" pitchFamily="18" charset="0"/>
              </a:rPr>
              <a:t>SketchUp</a:t>
            </a:r>
            <a:r>
              <a:rPr lang="es-CO" sz="1900" dirty="0">
                <a:effectLst/>
                <a:latin typeface="Arial Narrow" panose="020B0606020202030204" pitchFamily="34" charset="0"/>
                <a:ea typeface="Aptos" panose="020B0004020202020204" pitchFamily="34" charset="0"/>
                <a:cs typeface="Times New Roman" panose="02020603050405020304" pitchFamily="18" charset="0"/>
              </a:rPr>
              <a:t> para crear una experiencia inmersiva y altamente interactiva.</a:t>
            </a:r>
          </a:p>
          <a:p>
            <a:pPr marL="0" indent="0" algn="just">
              <a:lnSpc>
                <a:spcPct val="100000"/>
              </a:lnSpc>
              <a:buNone/>
            </a:pPr>
            <a:endParaRPr lang="es-CO" sz="19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0000"/>
              </a:lnSpc>
            </a:pPr>
            <a:r>
              <a:rPr lang="es-CO" sz="1800" dirty="0">
                <a:effectLst/>
                <a:latin typeface="Arial Narrow" panose="020B0606020202030204" pitchFamily="34" charset="0"/>
                <a:ea typeface="Aptos" panose="020B0004020202020204" pitchFamily="34" charset="0"/>
                <a:cs typeface="Times New Roman" panose="02020603050405020304" pitchFamily="18" charset="0"/>
              </a:rPr>
              <a:t>La plataforma se construyó empleando un entorno virtual en 360°, la cual, implica la integración de imágenes, modelos y datos en un entorno virtual de manera que el usuario pueda explorar el espacio en todas las direcciones, esto se logra mediante la combinación de fotografía esférica, modelado 3D y tecnologías de realidad virtual. permitiendo a los usuarios interactuar con un modelo tridimensional detallado del Centro de Convenciones Alfonso López Pumarejo.</a:t>
            </a:r>
            <a:endParaRPr lang="es-CO" sz="1900" dirty="0"/>
          </a:p>
        </p:txBody>
      </p:sp>
      <p:sp>
        <p:nvSpPr>
          <p:cNvPr id="10" name="CuadroTexto 9">
            <a:extLst>
              <a:ext uri="{FF2B5EF4-FFF2-40B4-BE49-F238E27FC236}">
                <a16:creationId xmlns:a16="http://schemas.microsoft.com/office/drawing/2014/main" id="{21B03A2F-D80C-8C80-9B44-7C835D1375B5}"/>
              </a:ext>
            </a:extLst>
          </p:cNvPr>
          <p:cNvSpPr txBox="1"/>
          <p:nvPr/>
        </p:nvSpPr>
        <p:spPr>
          <a:xfrm>
            <a:off x="6346587" y="6154431"/>
            <a:ext cx="2037737" cy="276999"/>
          </a:xfrm>
          <a:prstGeom prst="rect">
            <a:avLst/>
          </a:prstGeom>
          <a:noFill/>
        </p:spPr>
        <p:txBody>
          <a:bodyPr wrap="none" rtlCol="0">
            <a:spAutoFit/>
          </a:bodyPr>
          <a:lstStyle/>
          <a:p>
            <a:r>
              <a:rPr lang="es-CO" sz="1200" b="1" dirty="0">
                <a:solidFill>
                  <a:srgbClr val="C00000"/>
                </a:solidFill>
              </a:rPr>
              <a:t>VER: saberlotodo-oso.com</a:t>
            </a:r>
          </a:p>
        </p:txBody>
      </p:sp>
      <p:pic>
        <p:nvPicPr>
          <p:cNvPr id="5" name="Imagen 4">
            <a:extLst>
              <a:ext uri="{FF2B5EF4-FFF2-40B4-BE49-F238E27FC236}">
                <a16:creationId xmlns:a16="http://schemas.microsoft.com/office/drawing/2014/main" id="{A6DF1C6F-A89F-F8B7-6CE8-4C04CF31CDE3}"/>
              </a:ext>
            </a:extLst>
          </p:cNvPr>
          <p:cNvPicPr>
            <a:picLocks noChangeAspect="1"/>
          </p:cNvPicPr>
          <p:nvPr/>
        </p:nvPicPr>
        <p:blipFill>
          <a:blip r:embed="rId2"/>
          <a:srcRect t="3711" b="5054"/>
          <a:stretch/>
        </p:blipFill>
        <p:spPr>
          <a:xfrm>
            <a:off x="0" y="254480"/>
            <a:ext cx="12192000" cy="6256981"/>
          </a:xfrm>
          <a:prstGeom prst="rect">
            <a:avLst/>
          </a:prstGeom>
        </p:spPr>
      </p:pic>
    </p:spTree>
    <p:extLst>
      <p:ext uri="{BB962C8B-B14F-4D97-AF65-F5344CB8AC3E}">
        <p14:creationId xmlns:p14="http://schemas.microsoft.com/office/powerpoint/2010/main" val="3983125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4AD81F-58C9-EF2F-6CE1-FF573A9466B2}"/>
            </a:ext>
          </a:extLst>
        </p:cNvPr>
        <p:cNvGrpSpPr/>
        <p:nvPr/>
      </p:nvGrpSpPr>
      <p:grpSpPr>
        <a:xfrm>
          <a:off x="0" y="0"/>
          <a:ext cx="0" cy="0"/>
          <a:chOff x="0" y="0"/>
          <a:chExt cx="0" cy="0"/>
        </a:xfrm>
      </p:grpSpPr>
      <p:sp useBgFill="1">
        <p:nvSpPr>
          <p:cNvPr id="46" name="Rectangle 8">
            <a:extLst>
              <a:ext uri="{FF2B5EF4-FFF2-40B4-BE49-F238E27FC236}">
                <a16:creationId xmlns:a16="http://schemas.microsoft.com/office/drawing/2014/main" id="{2E2D1A9A-B423-9B0A-D421-B86B2C9F9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7" name="Group 10">
            <a:extLst>
              <a:ext uri="{FF2B5EF4-FFF2-40B4-BE49-F238E27FC236}">
                <a16:creationId xmlns:a16="http://schemas.microsoft.com/office/drawing/2014/main" id="{A7532FB8-15E3-5178-48DA-B3C08A2068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EE1D28A1-E868-9442-E2B4-5503D7A2A3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12">
              <a:extLst>
                <a:ext uri="{FF2B5EF4-FFF2-40B4-BE49-F238E27FC236}">
                  <a16:creationId xmlns:a16="http://schemas.microsoft.com/office/drawing/2014/main" id="{F8FD4F72-3FDF-4963-DF24-D997C5CB83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258F6E-9217-5E2A-FE3D-0B30F2EA57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F60C0-B260-C3AA-D076-376C46FEAB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43CC218-33B2-C5D3-25D3-7D1BB8D07B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7B79794-55FE-7D12-46F5-3378197154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A874E5-7D3F-A004-20E9-69F1325A87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CDC47C9-C35D-F1C8-59FD-50225EE8A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A9EF437-0131-D900-3BE2-5E47E11175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85A45C2-6D7B-E297-7449-171AEC416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4FDC8E3-5192-3EBC-08C8-6B860A0545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0D95302-BA32-9148-D9D8-40FFBB8BF6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CCC9F34-09A9-D096-F2E1-67EA741C7C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C65B37A-2218-C247-F8B1-1298AFBD1D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A92CB93-F8D2-1D46-C621-2066D921EB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2EC1C1B-059B-E7AE-51C4-7FDDE1DE02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AE92E09-8728-9330-FA8D-C771C47F29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238D03D-D873-21AB-5882-AA50D6A16C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FCF785-9793-C0DA-41A7-3D5F163798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0DA4137-9F67-770A-8F08-4899958DBF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101D22-3294-3177-FE9E-5AF5828F82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10ED13D-CA76-0534-C7DD-B0266A61C4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A135EA9-7F5B-6E69-F5C4-4B2D5A1411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A0AB43-91CF-F2FB-126D-05A5CD5887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A04886A-8694-F120-FD3D-05CD9346E9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FFAB6EE-3E33-1532-2784-783CE8E9C2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13A0F40-2265-2111-943B-8295107A26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59C79F5-4161-95F7-C3E1-DB3ABF07FA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C02EEB-B417-7C0D-E092-9C5AA66EFB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642C949-8700-EDC8-E524-10C4FE9685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9ACD5B1-6518-F7BE-4D64-09B1159F22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pic>
        <p:nvPicPr>
          <p:cNvPr id="4" name="Imagen 3">
            <a:extLst>
              <a:ext uri="{FF2B5EF4-FFF2-40B4-BE49-F238E27FC236}">
                <a16:creationId xmlns:a16="http://schemas.microsoft.com/office/drawing/2014/main" id="{5289CBC8-ACBD-C019-C632-4C7B42F234AB}"/>
              </a:ext>
            </a:extLst>
          </p:cNvPr>
          <p:cNvPicPr>
            <a:picLocks noChangeAspect="1"/>
          </p:cNvPicPr>
          <p:nvPr/>
        </p:nvPicPr>
        <p:blipFill rotWithShape="1">
          <a:blip r:embed="rId2">
            <a:extLst>
              <a:ext uri="{28A0092B-C50C-407E-A947-70E740481C1C}">
                <a14:useLocalDpi xmlns:a14="http://schemas.microsoft.com/office/drawing/2010/main" val="0"/>
              </a:ext>
            </a:extLst>
          </a:blip>
          <a:srcRect l="30167" r="21811"/>
          <a:stretch/>
        </p:blipFill>
        <p:spPr bwMode="auto">
          <a:xfrm>
            <a:off x="1" y="10"/>
            <a:ext cx="5854890" cy="6857990"/>
          </a:xfrm>
          <a:custGeom>
            <a:avLst/>
            <a:gdLst/>
            <a:ahLst/>
            <a:cxnLst/>
            <a:rect l="l" t="t" r="r" b="b"/>
            <a:pathLst>
              <a:path w="6036633" h="6858000">
                <a:moveTo>
                  <a:pt x="0" y="0"/>
                </a:moveTo>
                <a:lnTo>
                  <a:pt x="5782584" y="0"/>
                </a:lnTo>
                <a:lnTo>
                  <a:pt x="5847735" y="280891"/>
                </a:lnTo>
                <a:cubicBezTo>
                  <a:pt x="6512611" y="3337011"/>
                  <a:pt x="5215360" y="3533975"/>
                  <a:pt x="5130974" y="6590095"/>
                </a:cubicBezTo>
                <a:lnTo>
                  <a:pt x="5127340" y="6858000"/>
                </a:lnTo>
                <a:lnTo>
                  <a:pt x="0" y="6858000"/>
                </a:lnTo>
                <a:close/>
              </a:path>
            </a:pathLst>
          </a:custGeom>
          <a:extLst>
            <a:ext uri="{53640926-AAD7-44D8-BBD7-CCE9431645EC}">
              <a14:shadowObscured xmlns:a14="http://schemas.microsoft.com/office/drawing/2010/main"/>
            </a:ext>
          </a:extLst>
        </p:spPr>
      </p:pic>
      <p:sp>
        <p:nvSpPr>
          <p:cNvPr id="44" name="Right Triangle 43">
            <a:extLst>
              <a:ext uri="{FF2B5EF4-FFF2-40B4-BE49-F238E27FC236}">
                <a16:creationId xmlns:a16="http://schemas.microsoft.com/office/drawing/2014/main" id="{10DA42CF-696E-0FCB-087D-ECD22558D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39" y="-29262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Marcador de contenido 2">
            <a:extLst>
              <a:ext uri="{FF2B5EF4-FFF2-40B4-BE49-F238E27FC236}">
                <a16:creationId xmlns:a16="http://schemas.microsoft.com/office/drawing/2014/main" id="{1DAD487B-4986-7825-4009-59CAA1DF6709}"/>
              </a:ext>
            </a:extLst>
          </p:cNvPr>
          <p:cNvSpPr>
            <a:spLocks noGrp="1"/>
          </p:cNvSpPr>
          <p:nvPr>
            <p:ph idx="1"/>
          </p:nvPr>
        </p:nvSpPr>
        <p:spPr>
          <a:xfrm>
            <a:off x="6030806" y="565069"/>
            <a:ext cx="5691226" cy="6038450"/>
          </a:xfrm>
        </p:spPr>
        <p:txBody>
          <a:bodyPr>
            <a:normAutofit/>
          </a:bodyPr>
          <a:lstStyle/>
          <a:p>
            <a:pPr algn="just">
              <a:lnSpc>
                <a:spcPct val="100000"/>
              </a:lnSpc>
            </a:pPr>
            <a:r>
              <a:rPr lang="es-CO" sz="1900" dirty="0">
                <a:effectLst/>
                <a:latin typeface="Arial Narrow" panose="020B0606020202030204" pitchFamily="34" charset="0"/>
                <a:ea typeface="Aptos" panose="020B0004020202020204" pitchFamily="34" charset="0"/>
                <a:cs typeface="Times New Roman" panose="02020603050405020304" pitchFamily="18" charset="0"/>
              </a:rPr>
              <a:t>Se ha desarrollado una plataforma virtual para la Gobernación del Tolima, orientada a facilitar la información sobre la educación superior y apoyar a los estudiantes de grados 9°, 10° y 11° en la exploración de opciones académicas y vocacionales. El desarrollo de esta plataforma se ha basado en una técnica 360° con modelado 3D y aplicaciones de realidad virtual, utilizando la herramienta </a:t>
            </a:r>
            <a:r>
              <a:rPr lang="es-CO" sz="1900" dirty="0" err="1">
                <a:effectLst/>
                <a:latin typeface="Arial Narrow" panose="020B0606020202030204" pitchFamily="34" charset="0"/>
                <a:ea typeface="Aptos" panose="020B0004020202020204" pitchFamily="34" charset="0"/>
                <a:cs typeface="Times New Roman" panose="02020603050405020304" pitchFamily="18" charset="0"/>
              </a:rPr>
              <a:t>SketchUp</a:t>
            </a:r>
            <a:r>
              <a:rPr lang="es-CO" sz="1900" dirty="0">
                <a:effectLst/>
                <a:latin typeface="Arial Narrow" panose="020B0606020202030204" pitchFamily="34" charset="0"/>
                <a:ea typeface="Aptos" panose="020B0004020202020204" pitchFamily="34" charset="0"/>
                <a:cs typeface="Times New Roman" panose="02020603050405020304" pitchFamily="18" charset="0"/>
              </a:rPr>
              <a:t> para crear una experiencia inmersiva y altamente interactiva.</a:t>
            </a:r>
          </a:p>
          <a:p>
            <a:pPr marL="0" indent="0" algn="just">
              <a:lnSpc>
                <a:spcPct val="100000"/>
              </a:lnSpc>
              <a:buNone/>
            </a:pPr>
            <a:endParaRPr lang="es-CO" sz="19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0000"/>
              </a:lnSpc>
            </a:pPr>
            <a:r>
              <a:rPr lang="es-CO" sz="1800" dirty="0">
                <a:effectLst/>
                <a:latin typeface="Arial Narrow" panose="020B0606020202030204" pitchFamily="34" charset="0"/>
                <a:ea typeface="Aptos" panose="020B0004020202020204" pitchFamily="34" charset="0"/>
                <a:cs typeface="Times New Roman" panose="02020603050405020304" pitchFamily="18" charset="0"/>
              </a:rPr>
              <a:t>La plataforma se construyó empleando un entorno virtual en 360°, la cual, implica la integración de imágenes, modelos y datos en un entorno virtual de manera que el usuario pueda explorar el espacio en todas las direcciones, esto se logra mediante la combinación de fotografía esférica, modelado 3D y tecnologías de realidad virtual. permitiendo a los usuarios interactuar con un modelo tridimensional detallado del Centro de Convenciones Alfonso López Pumarejo.</a:t>
            </a:r>
            <a:endParaRPr lang="es-CO" sz="1900" dirty="0"/>
          </a:p>
        </p:txBody>
      </p:sp>
      <p:sp>
        <p:nvSpPr>
          <p:cNvPr id="10" name="CuadroTexto 9">
            <a:extLst>
              <a:ext uri="{FF2B5EF4-FFF2-40B4-BE49-F238E27FC236}">
                <a16:creationId xmlns:a16="http://schemas.microsoft.com/office/drawing/2014/main" id="{A91B5E18-8291-58BA-3138-24F016157F85}"/>
              </a:ext>
            </a:extLst>
          </p:cNvPr>
          <p:cNvSpPr txBox="1"/>
          <p:nvPr/>
        </p:nvSpPr>
        <p:spPr>
          <a:xfrm>
            <a:off x="6346587" y="6154431"/>
            <a:ext cx="2603598" cy="276999"/>
          </a:xfrm>
          <a:prstGeom prst="rect">
            <a:avLst/>
          </a:prstGeom>
          <a:noFill/>
        </p:spPr>
        <p:txBody>
          <a:bodyPr wrap="none" rtlCol="0">
            <a:spAutoFit/>
          </a:bodyPr>
          <a:lstStyle/>
          <a:p>
            <a:r>
              <a:rPr lang="es-CO" sz="1200" b="1" dirty="0">
                <a:solidFill>
                  <a:srgbClr val="C00000"/>
                </a:solidFill>
              </a:rPr>
              <a:t>VER: </a:t>
            </a:r>
            <a:r>
              <a:rPr lang="es-CO" sz="1200" b="1" dirty="0">
                <a:solidFill>
                  <a:srgbClr val="C00000"/>
                </a:solidFill>
                <a:hlinkClick r:id="rId3"/>
              </a:rPr>
              <a:t>https://saberlotodo-oso.com/</a:t>
            </a:r>
            <a:endParaRPr lang="es-CO" sz="1200" b="1" dirty="0">
              <a:solidFill>
                <a:srgbClr val="C00000"/>
              </a:solidFill>
            </a:endParaRPr>
          </a:p>
        </p:txBody>
      </p:sp>
    </p:spTree>
    <p:extLst>
      <p:ext uri="{BB962C8B-B14F-4D97-AF65-F5344CB8AC3E}">
        <p14:creationId xmlns:p14="http://schemas.microsoft.com/office/powerpoint/2010/main" val="2583484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D8EBE172-CBED-EA33-FFA9-9A1DAAA33C3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08119" y="135102"/>
            <a:ext cx="5427672" cy="3053066"/>
          </a:xfrm>
          <a:prstGeom prst="rect">
            <a:avLst/>
          </a:prstGeom>
          <a:noFill/>
          <a:ln>
            <a:noFill/>
          </a:ln>
        </p:spPr>
      </p:pic>
      <p:sp>
        <p:nvSpPr>
          <p:cNvPr id="6" name="CuadroTexto 5">
            <a:extLst>
              <a:ext uri="{FF2B5EF4-FFF2-40B4-BE49-F238E27FC236}">
                <a16:creationId xmlns:a16="http://schemas.microsoft.com/office/drawing/2014/main" id="{68AE6961-2D46-2B84-1D84-D270DF3C1C6C}"/>
              </a:ext>
            </a:extLst>
          </p:cNvPr>
          <p:cNvSpPr txBox="1"/>
          <p:nvPr/>
        </p:nvSpPr>
        <p:spPr>
          <a:xfrm>
            <a:off x="190123" y="2859027"/>
            <a:ext cx="6117996" cy="3637534"/>
          </a:xfrm>
          <a:prstGeom prst="rect">
            <a:avLst/>
          </a:prstGeom>
          <a:noFill/>
        </p:spPr>
        <p:txBody>
          <a:bodyPr wrap="square">
            <a:spAutoFit/>
          </a:bodyPr>
          <a:lstStyle/>
          <a:p>
            <a:pPr algn="just">
              <a:lnSpc>
                <a:spcPct val="107000"/>
              </a:lnSpc>
              <a:spcAft>
                <a:spcPts val="800"/>
              </a:spcAf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 Especificaciones Técnicas</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Modelado 3D</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El modelo del Centro de Convenciones Alfonso López Pumarejo se diseñó en </a:t>
            </a:r>
            <a:r>
              <a:rPr lang="es-CO" sz="1800" kern="100" dirty="0" err="1">
                <a:effectLst/>
                <a:latin typeface="Arial Narrow" panose="020B0606020202030204" pitchFamily="34" charset="0"/>
                <a:ea typeface="Aptos" panose="020B0004020202020204" pitchFamily="34" charset="0"/>
                <a:cs typeface="Times New Roman" panose="02020603050405020304" pitchFamily="18" charset="0"/>
              </a:rPr>
              <a:t>SketchUp</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incorporando elementos arquitectónicos precisos y representativos del espacio físico real.</a:t>
            </a:r>
          </a:p>
          <a:p>
            <a:pPr marL="342900" lvl="0" indent="-342900" algn="just">
              <a:lnSpc>
                <a:spcPct val="107000"/>
              </a:lnSpc>
              <a:spcAft>
                <a:spcPts val="800"/>
              </a:spcAft>
              <a:buSzPts val="1000"/>
              <a:buFont typeface="Symbol" panose="05050102010706020507" pitchFamily="18" charset="2"/>
              <a:buChar char=""/>
              <a:tabLst>
                <a:tab pos="4572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Realidad Virtual</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La plataforma utiliza técnicas de realidad virtual para proporcionar una experiencia inmersiva, permitiendo a los usuarios navegar por el entorno virtual como si estuvieran presentes en el centro de convenciones.</a:t>
            </a:r>
          </a:p>
          <a:p>
            <a:pPr marL="342900" lvl="0" indent="-342900" algn="just">
              <a:lnSpc>
                <a:spcPct val="107000"/>
              </a:lnSpc>
              <a:spcAft>
                <a:spcPts val="800"/>
              </a:spcAft>
              <a:buSzPts val="1000"/>
              <a:buFont typeface="Symbol" panose="05050102010706020507" pitchFamily="18" charset="2"/>
              <a:buChar char=""/>
              <a:tabLst>
                <a:tab pos="4572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Interactividad</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El entorno virtual incluye áreas interactivas donde los usuarios pueden acceder a diferentes recursos educativos y actividades mediante controles intuitivos.</a:t>
            </a:r>
          </a:p>
        </p:txBody>
      </p:sp>
    </p:spTree>
    <p:extLst>
      <p:ext uri="{BB962C8B-B14F-4D97-AF65-F5344CB8AC3E}">
        <p14:creationId xmlns:p14="http://schemas.microsoft.com/office/powerpoint/2010/main" val="142102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4ACA56D-88C3-4F00-9AED-AD0C8CC154BE}"/>
              </a:ext>
            </a:extLst>
          </p:cNvPr>
          <p:cNvSpPr>
            <a:spLocks noGrp="1"/>
          </p:cNvSpPr>
          <p:nvPr>
            <p:ph idx="1"/>
          </p:nvPr>
        </p:nvSpPr>
        <p:spPr>
          <a:xfrm>
            <a:off x="488853" y="577020"/>
            <a:ext cx="5975321" cy="5334199"/>
          </a:xfrm>
        </p:spPr>
        <p:txBody>
          <a:bodyPr/>
          <a:lstStyle/>
          <a:p>
            <a:pPr marL="0" indent="0" algn="just">
              <a:buNone/>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Funcionalidades del Aplicativo</a:t>
            </a:r>
          </a:p>
          <a:p>
            <a:pPr marL="0" indent="0" algn="just">
              <a:buNone/>
            </a:pPr>
            <a:r>
              <a:rPr kumimoji="0" lang="es-CO" altLang="es-CO" sz="1800" b="1"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Feria de Educación Superior</a:t>
            </a:r>
            <a:r>
              <a:rPr kumimoji="0" lang="es-CO" altLang="es-CO" sz="18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En el centro de convenciones se ha integrado una feria virtual con la participación de más de 15 instituciones educativas 8 de las Instituciones de Educación que hacen parte de la Mesa de Educación Superior de la Gobernación del Tolima y 7 más, invitadas y seleccionadas por la Secretaría de Educación). Cada institución cuenta con un espacio virtual donde se presenta su oferta académica, incluyendo información detallada sobre programas, requisitos de admisión y beneficios.</a:t>
            </a:r>
          </a:p>
          <a:p>
            <a:pPr marL="0" indent="0" algn="just">
              <a:buNone/>
            </a:pPr>
            <a:endParaRPr kumimoji="0" lang="es-CO" altLang="es-CO" sz="1050" b="0" i="0" u="none" strike="noStrike" cap="none" normalizeH="0" baseline="0" dirty="0">
              <a:ln>
                <a:noFill/>
              </a:ln>
              <a:solidFill>
                <a:schemeClr val="tx1"/>
              </a:solidFill>
              <a:effectLst/>
            </a:endParaRPr>
          </a:p>
          <a:p>
            <a:pPr marL="0" indent="0" algn="just">
              <a:buNone/>
            </a:pPr>
            <a:br>
              <a:rPr kumimoji="0" lang="es-CO" altLang="es-CO" sz="18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br>
            <a:r>
              <a:rPr kumimoji="0" lang="es-CO" altLang="es-CO" sz="1800" b="1"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Orientación sobre Carreras</a:t>
            </a:r>
            <a:r>
              <a:rPr kumimoji="0" lang="es-CO" altLang="es-CO" sz="1800" b="0" i="0" u="none" strike="noStrike" cap="none" normalizeH="0" baseline="0" dirty="0">
                <a:ln>
                  <a:noFill/>
                </a:ln>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Se ha incluido un espacio con orientación sobre las 40 principales carreras ofrecidas en el departamento. Esta sección está compuesta por videos cortos hipervinculados desde YouTube, proporcionando información concisa y actualizada sobre cada carrera. </a:t>
            </a:r>
            <a:endParaRPr kumimoji="0" lang="es-CO" altLang="es-CO" sz="1050" b="0" i="0" u="none" strike="noStrike" cap="none" normalizeH="0" baseline="0" dirty="0">
              <a:ln>
                <a:noFill/>
              </a:ln>
              <a:solidFill>
                <a:schemeClr val="tx1"/>
              </a:solidFill>
              <a:effectLst/>
            </a:endParaRPr>
          </a:p>
          <a:p>
            <a:pPr marL="0" indent="0" algn="just">
              <a:buNone/>
            </a:pPr>
            <a:endParaRPr lang="es-CO" sz="1800" b="1" kern="100" dirty="0">
              <a:effectLst/>
              <a:latin typeface="Arial Narrow" panose="020B0606020202030204" pitchFamily="34" charset="0"/>
              <a:ea typeface="Aptos" panose="020B0004020202020204" pitchFamily="34" charset="0"/>
              <a:cs typeface="Times New Roman" panose="02020603050405020304" pitchFamily="18" charset="0"/>
            </a:endParaRPr>
          </a:p>
          <a:p>
            <a:pPr marL="0" indent="0" algn="just">
              <a:buNone/>
            </a:pP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es-CO" dirty="0"/>
          </a:p>
        </p:txBody>
      </p:sp>
      <p:pic>
        <p:nvPicPr>
          <p:cNvPr id="2050" name="Imagen 4">
            <a:extLst>
              <a:ext uri="{FF2B5EF4-FFF2-40B4-BE49-F238E27FC236}">
                <a16:creationId xmlns:a16="http://schemas.microsoft.com/office/drawing/2014/main" id="{4FD045A8-0F42-2064-66B5-9C104F92BA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242"/>
          <a:stretch/>
        </p:blipFill>
        <p:spPr bwMode="auto">
          <a:xfrm>
            <a:off x="6550671" y="1423783"/>
            <a:ext cx="5377553" cy="1536689"/>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n 1">
            <a:extLst>
              <a:ext uri="{FF2B5EF4-FFF2-40B4-BE49-F238E27FC236}">
                <a16:creationId xmlns:a16="http://schemas.microsoft.com/office/drawing/2014/main" id="{6F6D2EC2-62FB-F2D2-56D8-F4E83C69F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212" t="18832" b="32314"/>
          <a:stretch>
            <a:fillRect/>
          </a:stretch>
        </p:blipFill>
        <p:spPr bwMode="auto">
          <a:xfrm>
            <a:off x="6550670" y="3897529"/>
            <a:ext cx="5377554" cy="162781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3464DAB-63E5-457C-64B8-CC9E08889F59}"/>
              </a:ext>
            </a:extLst>
          </p:cNvPr>
          <p:cNvSpPr>
            <a:spLocks noChangeArrowheads="1"/>
          </p:cNvSpPr>
          <p:nvPr/>
        </p:nvSpPr>
        <p:spPr bwMode="auto">
          <a:xfrm>
            <a:off x="811763" y="11383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CO" altLang="es-CO" sz="1800" b="0" i="0" u="none" strike="noStrike" cap="none" normalizeH="0" baseline="0">
              <a:ln>
                <a:noFill/>
              </a:ln>
              <a:solidFill>
                <a:schemeClr val="tx1"/>
              </a:solidFill>
              <a:effectLst/>
              <a:latin typeface="Arial" panose="020B0604020202020204" pitchFamily="34" charset="0"/>
            </a:endParaRPr>
          </a:p>
        </p:txBody>
      </p:sp>
      <p:sp>
        <p:nvSpPr>
          <p:cNvPr id="7" name="CuadroTexto 6">
            <a:extLst>
              <a:ext uri="{FF2B5EF4-FFF2-40B4-BE49-F238E27FC236}">
                <a16:creationId xmlns:a16="http://schemas.microsoft.com/office/drawing/2014/main" id="{814BECB6-FF0A-AE28-9ADD-46E20985F150}"/>
              </a:ext>
            </a:extLst>
          </p:cNvPr>
          <p:cNvSpPr txBox="1"/>
          <p:nvPr/>
        </p:nvSpPr>
        <p:spPr>
          <a:xfrm>
            <a:off x="488853" y="5772719"/>
            <a:ext cx="4703532" cy="276999"/>
          </a:xfrm>
          <a:prstGeom prst="rect">
            <a:avLst/>
          </a:prstGeom>
          <a:noFill/>
        </p:spPr>
        <p:txBody>
          <a:bodyPr wrap="none" rtlCol="0">
            <a:spAutoFit/>
          </a:bodyPr>
          <a:lstStyle/>
          <a:p>
            <a:r>
              <a:rPr lang="es-CO" sz="1200" b="1" dirty="0">
                <a:solidFill>
                  <a:srgbClr val="C00000"/>
                </a:solidFill>
              </a:rPr>
              <a:t>VER ANEXO 02 40 VIDEOS SOBRE LAS PRINCIPALES CARRERAS</a:t>
            </a:r>
          </a:p>
        </p:txBody>
      </p:sp>
      <p:sp>
        <p:nvSpPr>
          <p:cNvPr id="8" name="CuadroTexto 7">
            <a:extLst>
              <a:ext uri="{FF2B5EF4-FFF2-40B4-BE49-F238E27FC236}">
                <a16:creationId xmlns:a16="http://schemas.microsoft.com/office/drawing/2014/main" id="{754F80B0-CEB0-3176-EF97-0A2BFAFF06F7}"/>
              </a:ext>
            </a:extLst>
          </p:cNvPr>
          <p:cNvSpPr txBox="1"/>
          <p:nvPr/>
        </p:nvSpPr>
        <p:spPr>
          <a:xfrm>
            <a:off x="488853" y="3620530"/>
            <a:ext cx="3608680" cy="276999"/>
          </a:xfrm>
          <a:prstGeom prst="rect">
            <a:avLst/>
          </a:prstGeom>
          <a:noFill/>
        </p:spPr>
        <p:txBody>
          <a:bodyPr wrap="none" rtlCol="0">
            <a:spAutoFit/>
          </a:bodyPr>
          <a:lstStyle/>
          <a:p>
            <a:r>
              <a:rPr lang="es-CO" sz="1200" b="1" dirty="0">
                <a:solidFill>
                  <a:srgbClr val="C00000"/>
                </a:solidFill>
              </a:rPr>
              <a:t>VER ANEXO 01 PIEZAS GRÁFICAS PARA STANDS</a:t>
            </a:r>
          </a:p>
        </p:txBody>
      </p:sp>
    </p:spTree>
    <p:extLst>
      <p:ext uri="{BB962C8B-B14F-4D97-AF65-F5344CB8AC3E}">
        <p14:creationId xmlns:p14="http://schemas.microsoft.com/office/powerpoint/2010/main" val="1008730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6253297-8381-4057-48E7-A056FC4DB838}"/>
              </a:ext>
            </a:extLst>
          </p:cNvPr>
          <p:cNvSpPr>
            <a:spLocks noGrp="1"/>
          </p:cNvSpPr>
          <p:nvPr>
            <p:ph idx="1"/>
          </p:nvPr>
        </p:nvSpPr>
        <p:spPr>
          <a:xfrm>
            <a:off x="500956" y="405142"/>
            <a:ext cx="6171448" cy="5902860"/>
          </a:xfrm>
        </p:spPr>
        <p:txBody>
          <a:bodyPr/>
          <a:lstStyle/>
          <a:p>
            <a:pPr algn="just"/>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Test de Orientación Vocacional</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Implementado en la plataforma, el test de orientación vocacional se basa en el modelo de </a:t>
            </a:r>
            <a:r>
              <a:rPr lang="es-CO" sz="1800" kern="100" dirty="0" err="1">
                <a:effectLst/>
                <a:latin typeface="Arial Narrow" panose="020B0606020202030204" pitchFamily="34" charset="0"/>
                <a:ea typeface="Aptos" panose="020B0004020202020204" pitchFamily="34" charset="0"/>
                <a:cs typeface="Times New Roman" panose="02020603050405020304" pitchFamily="18" charset="0"/>
              </a:rPr>
              <a:t>Holland</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Este test está diseñado para ayudar a los estudiantes a identificar sus intereses y aptitudes profesionales, brindando recomendaciones basadas en sus resultados.</a:t>
            </a:r>
          </a:p>
          <a:p>
            <a:pPr algn="just"/>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Taller de Proyecto de Vida</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El taller está compuesto por tres videos principales que abordan la planificación del proyecto de vida. Cada video está acompañado de guías detalladas que proporcionan estrategias y pasos para la formulación de un plan de vida académico y profesional.</a:t>
            </a:r>
          </a:p>
          <a:p>
            <a:pPr algn="just">
              <a:lnSpc>
                <a:spcPct val="107000"/>
              </a:lnSpc>
              <a:spcAft>
                <a:spcPts val="800"/>
              </a:spcAft>
            </a:pP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es-CO" sz="1800" b="1" dirty="0">
                <a:effectLst/>
                <a:latin typeface="Arial Narrow" panose="020B0606020202030204" pitchFamily="34" charset="0"/>
                <a:ea typeface="Aptos" panose="020B0004020202020204" pitchFamily="34" charset="0"/>
                <a:cs typeface="Times New Roman" panose="02020603050405020304" pitchFamily="18" charset="0"/>
              </a:rPr>
              <a:t>Salón de Videos Informativos</a:t>
            </a:r>
            <a:r>
              <a:rPr lang="es-CO" sz="1800" dirty="0">
                <a:effectLst/>
                <a:latin typeface="Arial Narrow" panose="020B0606020202030204" pitchFamily="34" charset="0"/>
                <a:ea typeface="Aptos" panose="020B0004020202020204" pitchFamily="34" charset="0"/>
                <a:cs typeface="Times New Roman" panose="02020603050405020304" pitchFamily="18" charset="0"/>
              </a:rPr>
              <a:t>: Un área específica dentro del centro de convenciones está destinada a la visualización de 20 videos. Estos videos cubren temas como becas disponibles, las carreras más demandadas, cómo elegir una carrera, y otros aspectos relevantes para la toma de decisiones académicas</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es-CO" dirty="0"/>
          </a:p>
        </p:txBody>
      </p:sp>
      <p:pic>
        <p:nvPicPr>
          <p:cNvPr id="4" name="Imagen 3">
            <a:extLst>
              <a:ext uri="{FF2B5EF4-FFF2-40B4-BE49-F238E27FC236}">
                <a16:creationId xmlns:a16="http://schemas.microsoft.com/office/drawing/2014/main" id="{F9F768B4-0379-D296-6E30-18CBBD3843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283" t="20197" r="8649" b="6933"/>
          <a:stretch/>
        </p:blipFill>
        <p:spPr bwMode="auto">
          <a:xfrm>
            <a:off x="6938774" y="405142"/>
            <a:ext cx="4905375" cy="2543175"/>
          </a:xfrm>
          <a:prstGeom prst="rect">
            <a:avLst/>
          </a:prstGeom>
          <a:ln>
            <a:noFill/>
          </a:ln>
          <a:extLst>
            <a:ext uri="{53640926-AAD7-44D8-BBD7-CCE9431645EC}">
              <a14:shadowObscured xmlns:a14="http://schemas.microsoft.com/office/drawing/2010/main"/>
            </a:ext>
          </a:extLst>
        </p:spPr>
      </p:pic>
      <p:pic>
        <p:nvPicPr>
          <p:cNvPr id="5" name="Imagen 4">
            <a:extLst>
              <a:ext uri="{FF2B5EF4-FFF2-40B4-BE49-F238E27FC236}">
                <a16:creationId xmlns:a16="http://schemas.microsoft.com/office/drawing/2014/main" id="{50CC8DF9-100E-0E7A-4DAE-78661C17A6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91470" y="3637484"/>
            <a:ext cx="4999981" cy="2815374"/>
          </a:xfrm>
          <a:prstGeom prst="rect">
            <a:avLst/>
          </a:prstGeom>
          <a:noFill/>
          <a:ln>
            <a:noFill/>
          </a:ln>
        </p:spPr>
      </p:pic>
      <p:sp>
        <p:nvSpPr>
          <p:cNvPr id="6" name="CuadroTexto 5">
            <a:extLst>
              <a:ext uri="{FF2B5EF4-FFF2-40B4-BE49-F238E27FC236}">
                <a16:creationId xmlns:a16="http://schemas.microsoft.com/office/drawing/2014/main" id="{4F51FECA-E49E-0776-4EAD-E40ECF8823B7}"/>
              </a:ext>
            </a:extLst>
          </p:cNvPr>
          <p:cNvSpPr txBox="1"/>
          <p:nvPr/>
        </p:nvSpPr>
        <p:spPr>
          <a:xfrm>
            <a:off x="724243" y="4064149"/>
            <a:ext cx="4439036" cy="276999"/>
          </a:xfrm>
          <a:prstGeom prst="rect">
            <a:avLst/>
          </a:prstGeom>
          <a:noFill/>
        </p:spPr>
        <p:txBody>
          <a:bodyPr wrap="none" rtlCol="0">
            <a:spAutoFit/>
          </a:bodyPr>
          <a:lstStyle/>
          <a:p>
            <a:r>
              <a:rPr lang="es-CO" sz="1200" b="1" dirty="0">
                <a:solidFill>
                  <a:srgbClr val="C00000"/>
                </a:solidFill>
              </a:rPr>
              <a:t>VER ANEXO 03. MATERIAL AUDIOVISUAL PROYECTO DE VIDA</a:t>
            </a:r>
          </a:p>
        </p:txBody>
      </p:sp>
      <p:sp>
        <p:nvSpPr>
          <p:cNvPr id="7" name="CuadroTexto 6">
            <a:extLst>
              <a:ext uri="{FF2B5EF4-FFF2-40B4-BE49-F238E27FC236}">
                <a16:creationId xmlns:a16="http://schemas.microsoft.com/office/drawing/2014/main" id="{B4234A9E-357C-CA46-6C5E-0599503BF906}"/>
              </a:ext>
            </a:extLst>
          </p:cNvPr>
          <p:cNvSpPr txBox="1"/>
          <p:nvPr/>
        </p:nvSpPr>
        <p:spPr>
          <a:xfrm>
            <a:off x="724243" y="2021020"/>
            <a:ext cx="2017988" cy="276999"/>
          </a:xfrm>
          <a:prstGeom prst="rect">
            <a:avLst/>
          </a:prstGeom>
          <a:noFill/>
        </p:spPr>
        <p:txBody>
          <a:bodyPr wrap="none" rtlCol="0">
            <a:spAutoFit/>
          </a:bodyPr>
          <a:lstStyle/>
          <a:p>
            <a:r>
              <a:rPr lang="es-CO" sz="1200" b="1" dirty="0">
                <a:solidFill>
                  <a:srgbClr val="C00000"/>
                </a:solidFill>
              </a:rPr>
              <a:t>VER WWW.TEST-OSO.COM</a:t>
            </a:r>
          </a:p>
        </p:txBody>
      </p:sp>
      <p:sp>
        <p:nvSpPr>
          <p:cNvPr id="8" name="CuadroTexto 7">
            <a:extLst>
              <a:ext uri="{FF2B5EF4-FFF2-40B4-BE49-F238E27FC236}">
                <a16:creationId xmlns:a16="http://schemas.microsoft.com/office/drawing/2014/main" id="{A8F1916F-616E-FE96-260C-C7EACCA23B2A}"/>
              </a:ext>
            </a:extLst>
          </p:cNvPr>
          <p:cNvSpPr txBox="1"/>
          <p:nvPr/>
        </p:nvSpPr>
        <p:spPr>
          <a:xfrm>
            <a:off x="724243" y="6308002"/>
            <a:ext cx="3142207" cy="276999"/>
          </a:xfrm>
          <a:prstGeom prst="rect">
            <a:avLst/>
          </a:prstGeom>
          <a:noFill/>
        </p:spPr>
        <p:txBody>
          <a:bodyPr wrap="none" rtlCol="0">
            <a:spAutoFit/>
          </a:bodyPr>
          <a:lstStyle/>
          <a:p>
            <a:r>
              <a:rPr lang="es-CO" sz="1200" b="1" dirty="0">
                <a:solidFill>
                  <a:srgbClr val="C00000"/>
                </a:solidFill>
              </a:rPr>
              <a:t>VER ANEXO 04. 20 VIDEOS INFORMATIVOS</a:t>
            </a:r>
          </a:p>
        </p:txBody>
      </p:sp>
    </p:spTree>
    <p:extLst>
      <p:ext uri="{BB962C8B-B14F-4D97-AF65-F5344CB8AC3E}">
        <p14:creationId xmlns:p14="http://schemas.microsoft.com/office/powerpoint/2010/main" val="3503267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62A611-2F0C-CA58-5BDB-4DB9EBC5A7FA}"/>
              </a:ext>
            </a:extLst>
          </p:cNvPr>
          <p:cNvSpPr>
            <a:spLocks noGrp="1"/>
          </p:cNvSpPr>
          <p:nvPr>
            <p:ph type="title"/>
          </p:nvPr>
        </p:nvSpPr>
        <p:spPr>
          <a:xfrm>
            <a:off x="867108" y="606505"/>
            <a:ext cx="10325000" cy="1100167"/>
          </a:xfrm>
        </p:spPr>
        <p:txBody>
          <a:bodyPr>
            <a:noAutofit/>
          </a:bodyPr>
          <a:lstStyle/>
          <a:p>
            <a:pPr>
              <a:lnSpc>
                <a:spcPct val="107000"/>
              </a:lnSpc>
              <a:spcAft>
                <a:spcPts val="800"/>
              </a:spcAft>
            </a:pPr>
            <a:r>
              <a:rPr lang="es-MX" sz="2400" b="1" kern="100" dirty="0">
                <a:solidFill>
                  <a:srgbClr val="215E99"/>
                </a:solidFill>
                <a:effectLst/>
                <a:latin typeface="Arial Narrow" panose="020B0606020202030204" pitchFamily="34" charset="0"/>
                <a:ea typeface="Aptos" panose="020B0004020202020204" pitchFamily="34" charset="0"/>
                <a:cs typeface="Times New Roman" panose="02020603050405020304" pitchFamily="18" charset="0"/>
              </a:rPr>
              <a:t> </a:t>
            </a:r>
            <a:br>
              <a:rPr lang="es-CO" sz="2400" kern="100" dirty="0">
                <a:effectLst/>
                <a:latin typeface="Arial Narrow" panose="020B0606020202030204" pitchFamily="34" charset="0"/>
                <a:ea typeface="Aptos" panose="020B0004020202020204" pitchFamily="34" charset="0"/>
                <a:cs typeface="Times New Roman" panose="02020603050405020304" pitchFamily="18" charset="0"/>
              </a:rPr>
            </a:br>
            <a:br>
              <a:rPr lang="es-CO" sz="2400" kern="100" dirty="0">
                <a:effectLst/>
                <a:latin typeface="Arial Narrow" panose="020B0606020202030204" pitchFamily="34" charset="0"/>
                <a:ea typeface="Aptos" panose="020B0004020202020204" pitchFamily="34" charset="0"/>
                <a:cs typeface="Times New Roman" panose="02020603050405020304" pitchFamily="18" charset="0"/>
              </a:rPr>
            </a:br>
            <a:r>
              <a:rPr lang="es-CO" sz="2400" b="1" kern="100" dirty="0">
                <a:effectLst/>
                <a:latin typeface="Arial Narrow" panose="020B0606020202030204" pitchFamily="34" charset="0"/>
                <a:ea typeface="Aptos" panose="020B0004020202020204" pitchFamily="34" charset="0"/>
                <a:cs typeface="Times New Roman" panose="02020603050405020304" pitchFamily="18" charset="0"/>
              </a:rPr>
              <a:t>Contenido </a:t>
            </a:r>
            <a:br>
              <a:rPr lang="es-CO" sz="2400" b="1" kern="100" dirty="0">
                <a:effectLst/>
                <a:latin typeface="Arial Narrow" panose="020B0606020202030204" pitchFamily="34" charset="0"/>
                <a:ea typeface="Aptos" panose="020B0004020202020204" pitchFamily="34" charset="0"/>
                <a:cs typeface="Times New Roman" panose="02020603050405020304" pitchFamily="18" charset="0"/>
              </a:rPr>
            </a:br>
            <a:r>
              <a:rPr lang="es-CO" sz="2400" b="1" kern="100" dirty="0">
                <a:solidFill>
                  <a:schemeClr val="accent5">
                    <a:lumMod val="75000"/>
                  </a:schemeClr>
                </a:solidFill>
                <a:effectLst/>
                <a:latin typeface="Arial Narrow" panose="020B0606020202030204" pitchFamily="34" charset="0"/>
                <a:ea typeface="Aptos" panose="020B0004020202020204" pitchFamily="34" charset="0"/>
                <a:cs typeface="Times New Roman" panose="02020603050405020304" pitchFamily="18" charset="0"/>
              </a:rPr>
              <a:t>1.</a:t>
            </a:r>
            <a:r>
              <a:rPr lang="es-CO" sz="2400" b="1" kern="100" dirty="0">
                <a:solidFill>
                  <a:schemeClr val="accent5">
                    <a:lumMod val="75000"/>
                  </a:schemeClr>
                </a:solidFill>
                <a:latin typeface="Arial Narrow" panose="020B0606020202030204" pitchFamily="34" charset="0"/>
                <a:ea typeface="Aptos" panose="020B0004020202020204" pitchFamily="34" charset="0"/>
                <a:cs typeface="Times New Roman" panose="02020603050405020304" pitchFamily="18" charset="0"/>
              </a:rPr>
              <a:t>Cuatro </a:t>
            </a:r>
            <a:r>
              <a:rPr lang="es-MX" sz="2400" b="1" kern="100" dirty="0">
                <a:solidFill>
                  <a:schemeClr val="accent5">
                    <a:lumMod val="75000"/>
                  </a:schemeClr>
                </a:solidFill>
                <a:effectLst/>
                <a:latin typeface="Arial Narrow" panose="020B0606020202030204" pitchFamily="34" charset="0"/>
                <a:ea typeface="Aptos" panose="020B0004020202020204" pitchFamily="34" charset="0"/>
                <a:cs typeface="Times New Roman" panose="02020603050405020304" pitchFamily="18" charset="0"/>
              </a:rPr>
              <a:t>guías </a:t>
            </a:r>
            <a:r>
              <a:rPr lang="es-MX" sz="2400" b="1" kern="100" dirty="0">
                <a:solidFill>
                  <a:srgbClr val="215E99"/>
                </a:solidFill>
                <a:effectLst/>
                <a:latin typeface="Arial Narrow" panose="020B0606020202030204" pitchFamily="34" charset="0"/>
                <a:ea typeface="Aptos" panose="020B0004020202020204" pitchFamily="34" charset="0"/>
                <a:cs typeface="Times New Roman" panose="02020603050405020304" pitchFamily="18" charset="0"/>
              </a:rPr>
              <a:t>digitales sobre proyecto de vida (3 para estudiantes y 1 para docentes orientadores</a:t>
            </a:r>
            <a:endParaRPr lang="es-CO" sz="2400" dirty="0"/>
          </a:p>
        </p:txBody>
      </p:sp>
      <p:sp>
        <p:nvSpPr>
          <p:cNvPr id="3" name="Marcador de contenido 2">
            <a:extLst>
              <a:ext uri="{FF2B5EF4-FFF2-40B4-BE49-F238E27FC236}">
                <a16:creationId xmlns:a16="http://schemas.microsoft.com/office/drawing/2014/main" id="{ECE34E2E-5549-32D5-DC8A-F1DB8BBFE843}"/>
              </a:ext>
            </a:extLst>
          </p:cNvPr>
          <p:cNvSpPr>
            <a:spLocks noGrp="1"/>
          </p:cNvSpPr>
          <p:nvPr>
            <p:ph idx="1"/>
          </p:nvPr>
        </p:nvSpPr>
        <p:spPr>
          <a:xfrm>
            <a:off x="439636" y="2353791"/>
            <a:ext cx="5338529" cy="3564436"/>
          </a:xfrm>
        </p:spPr>
        <p:txBody>
          <a:bodyPr/>
          <a:lstStyle/>
          <a:p>
            <a:pPr algn="just"/>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Se desarrollaron cuatro guías de orientación vocacional como parte integral de la plataforma virtual SABERLOTODO. Estas guías están diseñadas para apoyar a los estudiantes en el descubrimiento de sus intereses y aptitudes, y para proporcionar a los docentes herramientas efectivas para facilitar este proceso. Cada guía incluye ejercicios prácticos y actividades diseñadas para ser implementadas durante las clases, junto con materiales adicionales para optimizar la orientación vocacional.</a:t>
            </a:r>
          </a:p>
          <a:p>
            <a:pPr algn="just"/>
            <a:endParaRPr lang="es-CO" dirty="0"/>
          </a:p>
        </p:txBody>
      </p:sp>
      <p:pic>
        <p:nvPicPr>
          <p:cNvPr id="4" name="Imagen 3">
            <a:extLst>
              <a:ext uri="{FF2B5EF4-FFF2-40B4-BE49-F238E27FC236}">
                <a16:creationId xmlns:a16="http://schemas.microsoft.com/office/drawing/2014/main" id="{9BD92806-015B-BF23-336B-99E7FBCCC0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78165" y="2269032"/>
            <a:ext cx="6191250" cy="3486150"/>
          </a:xfrm>
          <a:prstGeom prst="rect">
            <a:avLst/>
          </a:prstGeom>
          <a:noFill/>
          <a:ln>
            <a:noFill/>
          </a:ln>
        </p:spPr>
      </p:pic>
      <p:sp>
        <p:nvSpPr>
          <p:cNvPr id="5" name="CuadroTexto 4">
            <a:extLst>
              <a:ext uri="{FF2B5EF4-FFF2-40B4-BE49-F238E27FC236}">
                <a16:creationId xmlns:a16="http://schemas.microsoft.com/office/drawing/2014/main" id="{E9DC70AF-E064-9C2F-5F04-D42ADF60EADB}"/>
              </a:ext>
            </a:extLst>
          </p:cNvPr>
          <p:cNvSpPr txBox="1"/>
          <p:nvPr/>
        </p:nvSpPr>
        <p:spPr>
          <a:xfrm>
            <a:off x="668240" y="5692727"/>
            <a:ext cx="5109925" cy="276999"/>
          </a:xfrm>
          <a:prstGeom prst="rect">
            <a:avLst/>
          </a:prstGeom>
          <a:noFill/>
        </p:spPr>
        <p:txBody>
          <a:bodyPr wrap="square" rtlCol="0">
            <a:spAutoFit/>
          </a:bodyPr>
          <a:lstStyle/>
          <a:p>
            <a:r>
              <a:rPr lang="es-CO" sz="1200" b="1" dirty="0">
                <a:solidFill>
                  <a:srgbClr val="C00000"/>
                </a:solidFill>
              </a:rPr>
              <a:t>VER ANEXO 06. GUIAS DE ORIENTACION VOCACIONAL</a:t>
            </a:r>
          </a:p>
        </p:txBody>
      </p:sp>
    </p:spTree>
    <p:extLst>
      <p:ext uri="{BB962C8B-B14F-4D97-AF65-F5344CB8AC3E}">
        <p14:creationId xmlns:p14="http://schemas.microsoft.com/office/powerpoint/2010/main" val="2332939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41D655-C48D-8369-4EA5-95BF4E12BDAD}"/>
              </a:ext>
            </a:extLst>
          </p:cNvPr>
          <p:cNvSpPr>
            <a:spLocks noGrp="1"/>
          </p:cNvSpPr>
          <p:nvPr>
            <p:ph type="title"/>
          </p:nvPr>
        </p:nvSpPr>
        <p:spPr>
          <a:xfrm>
            <a:off x="691079" y="970392"/>
            <a:ext cx="10325000" cy="460053"/>
          </a:xfrm>
        </p:spPr>
        <p:txBody>
          <a:bodyPr>
            <a:normAutofit fontScale="90000"/>
          </a:bodyPr>
          <a:lstStyle/>
          <a:p>
            <a:r>
              <a:rPr lang="es-CO" dirty="0"/>
              <a:t>Guía 1</a:t>
            </a:r>
          </a:p>
        </p:txBody>
      </p:sp>
      <p:sp>
        <p:nvSpPr>
          <p:cNvPr id="3" name="Marcador de contenido 2">
            <a:extLst>
              <a:ext uri="{FF2B5EF4-FFF2-40B4-BE49-F238E27FC236}">
                <a16:creationId xmlns:a16="http://schemas.microsoft.com/office/drawing/2014/main" id="{2AE5EB95-31D9-D2A2-CDB6-FFDBF5132A62}"/>
              </a:ext>
            </a:extLst>
          </p:cNvPr>
          <p:cNvSpPr>
            <a:spLocks noGrp="1"/>
          </p:cNvSpPr>
          <p:nvPr>
            <p:ph idx="1"/>
          </p:nvPr>
        </p:nvSpPr>
        <p:spPr>
          <a:xfrm>
            <a:off x="691079" y="1593407"/>
            <a:ext cx="7076794" cy="4718563"/>
          </a:xfrm>
        </p:spPr>
        <p:txBody>
          <a:bodyPr/>
          <a:lstStyle/>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La primera guía </a:t>
            </a:r>
            <a:r>
              <a:rPr lang="es-CO" sz="1800" b="1" dirty="0">
                <a:effectLst/>
                <a:latin typeface="Arial Narrow" panose="020B0606020202030204" pitchFamily="34" charset="0"/>
                <a:ea typeface="Aptos" panose="020B0004020202020204" pitchFamily="34" charset="0"/>
                <a:cs typeface="Times New Roman" panose="02020603050405020304" pitchFamily="18" charset="0"/>
              </a:rPr>
              <a:t>“EL ARBOL DE LOS TIEMPOS”</a:t>
            </a:r>
            <a:r>
              <a:rPr lang="es-CO" sz="1800" dirty="0">
                <a:effectLst/>
                <a:latin typeface="Arial Narrow" panose="020B0606020202030204" pitchFamily="34" charset="0"/>
                <a:ea typeface="Aptos" panose="020B0004020202020204" pitchFamily="34" charset="0"/>
                <a:cs typeface="Times New Roman" panose="02020603050405020304" pitchFamily="18" charset="0"/>
              </a:rPr>
              <a:t> Tiene como objetivo principal generar introspección en los estudiantes de los grados décimo y once respecto a los cambios que han experimentado a lo largo del tiempo y proyectar las situaciones futuras en cuatro dimensiones: individual, familiar, social y ocupacional. A través de esta actividad, los estudiantes reflexionarán sobre su pasado, presente y futuro, desarrollando. </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una mayor comprensión de cómo sus decisiones y experiencias han influido en su desarrollo personal y cómo pueden influir en su trayectoria futura.</a:t>
            </a: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Para la cual, inicialmente deberán ver el video de Fredy Ayala, alojado en la plataforma SABERLO TODO “El árbol de los tiempos” y realizar un conversatorio respecto a lo relatado allí.</a:t>
            </a:r>
          </a:p>
          <a:p>
            <a:pPr algn="just"/>
            <a:endParaRPr lang="es-CO" dirty="0"/>
          </a:p>
        </p:txBody>
      </p:sp>
      <p:sp>
        <p:nvSpPr>
          <p:cNvPr id="5" name="CuadroTexto 4">
            <a:extLst>
              <a:ext uri="{FF2B5EF4-FFF2-40B4-BE49-F238E27FC236}">
                <a16:creationId xmlns:a16="http://schemas.microsoft.com/office/drawing/2014/main" id="{56E5160C-B363-A0B0-7825-E80069447509}"/>
              </a:ext>
            </a:extLst>
          </p:cNvPr>
          <p:cNvSpPr txBox="1"/>
          <p:nvPr/>
        </p:nvSpPr>
        <p:spPr>
          <a:xfrm>
            <a:off x="890255" y="5472552"/>
            <a:ext cx="5983241" cy="276999"/>
          </a:xfrm>
          <a:prstGeom prst="rect">
            <a:avLst/>
          </a:prstGeom>
          <a:noFill/>
        </p:spPr>
        <p:txBody>
          <a:bodyPr wrap="none" rtlCol="0">
            <a:spAutoFit/>
          </a:bodyPr>
          <a:lstStyle/>
          <a:p>
            <a:r>
              <a:rPr lang="es-CO" sz="1200" b="0" i="1" dirty="0">
                <a:solidFill>
                  <a:schemeClr val="accent5">
                    <a:lumMod val="75000"/>
                  </a:schemeClr>
                </a:solidFill>
                <a:effectLst/>
                <a:highlight>
                  <a:srgbClr val="F1F5F9"/>
                </a:highlight>
                <a:latin typeface="Roboto" panose="02000000000000000000" pitchFamily="2" charset="0"/>
              </a:rPr>
              <a:t>Ver guía: https://www.flipsnack.com/ashleyv1901/01-el-arbol-de-los-tiempos/full-view.html</a:t>
            </a:r>
            <a:endParaRPr lang="es-CO" sz="1200" i="1" dirty="0">
              <a:solidFill>
                <a:schemeClr val="accent5">
                  <a:lumMod val="75000"/>
                </a:schemeClr>
              </a:solidFill>
            </a:endParaRPr>
          </a:p>
        </p:txBody>
      </p:sp>
      <p:pic>
        <p:nvPicPr>
          <p:cNvPr id="7" name="Imagen 6" descr="Logotipo, nombre de la empresa&#10;&#10;Descripción generada automáticamente">
            <a:extLst>
              <a:ext uri="{FF2B5EF4-FFF2-40B4-BE49-F238E27FC236}">
                <a16:creationId xmlns:a16="http://schemas.microsoft.com/office/drawing/2014/main" id="{F1BC37E3-57A1-87FF-DCCE-6CF7DD52F2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2074" y="1593407"/>
            <a:ext cx="3524238" cy="3526723"/>
          </a:xfrm>
          <a:prstGeom prst="rect">
            <a:avLst/>
          </a:prstGeom>
        </p:spPr>
      </p:pic>
    </p:spTree>
    <p:extLst>
      <p:ext uri="{BB962C8B-B14F-4D97-AF65-F5344CB8AC3E}">
        <p14:creationId xmlns:p14="http://schemas.microsoft.com/office/powerpoint/2010/main" val="393237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41D655-C48D-8369-4EA5-95BF4E12BDAD}"/>
              </a:ext>
            </a:extLst>
          </p:cNvPr>
          <p:cNvSpPr>
            <a:spLocks noGrp="1"/>
          </p:cNvSpPr>
          <p:nvPr>
            <p:ph type="title"/>
          </p:nvPr>
        </p:nvSpPr>
        <p:spPr>
          <a:xfrm>
            <a:off x="691079" y="970392"/>
            <a:ext cx="10325000" cy="460053"/>
          </a:xfrm>
        </p:spPr>
        <p:txBody>
          <a:bodyPr>
            <a:normAutofit fontScale="90000"/>
          </a:bodyPr>
          <a:lstStyle/>
          <a:p>
            <a:r>
              <a:rPr lang="es-CO" dirty="0"/>
              <a:t>Guía 2</a:t>
            </a:r>
          </a:p>
        </p:txBody>
      </p:sp>
      <p:sp>
        <p:nvSpPr>
          <p:cNvPr id="3" name="Marcador de contenido 2">
            <a:extLst>
              <a:ext uri="{FF2B5EF4-FFF2-40B4-BE49-F238E27FC236}">
                <a16:creationId xmlns:a16="http://schemas.microsoft.com/office/drawing/2014/main" id="{2AE5EB95-31D9-D2A2-CDB6-FFDBF5132A62}"/>
              </a:ext>
            </a:extLst>
          </p:cNvPr>
          <p:cNvSpPr>
            <a:spLocks noGrp="1"/>
          </p:cNvSpPr>
          <p:nvPr>
            <p:ph idx="1"/>
          </p:nvPr>
        </p:nvSpPr>
        <p:spPr>
          <a:xfrm>
            <a:off x="691079" y="1593407"/>
            <a:ext cx="7076794" cy="4718563"/>
          </a:xfrm>
        </p:spPr>
        <p:txBody>
          <a:bodyPr/>
          <a:lstStyle/>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La segunda guía </a:t>
            </a: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“YO SERÉ”</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tiene como objetivo enseñar a los estudiantes a establecer metas a largo plazo, tanto en su vida profesional como personal, considerando el impacto de su entorno social y cultural. La guía está diseñada para ayudar a los estudiantes a visualizar su futuro de manera detallada y reflexiva, promoviendo una planificación estratégica que abarque diferentes aspectos de su vida.</a:t>
            </a: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Se iniciará la actividad con la visualización del audiovisual titulado "Cuento Comedia Número Dos", disponible en la plataforma SABERLOTODO en el área de “Proyecto de Vida” bajo la sección de Orientación Socio Ocupacional (OSO). El video sirve como una introducción dinámica al tema del establecimiento de metas a largo plazo. Ofrece un enfoque entretenido y educativo sobre cómo planificar y proyectar el futuro.</a:t>
            </a:r>
          </a:p>
          <a:p>
            <a:pPr algn="just"/>
            <a:endParaRPr lang="es-CO" dirty="0"/>
          </a:p>
        </p:txBody>
      </p:sp>
      <p:sp>
        <p:nvSpPr>
          <p:cNvPr id="5" name="CuadroTexto 4">
            <a:extLst>
              <a:ext uri="{FF2B5EF4-FFF2-40B4-BE49-F238E27FC236}">
                <a16:creationId xmlns:a16="http://schemas.microsoft.com/office/drawing/2014/main" id="{56E5160C-B363-A0B0-7825-E80069447509}"/>
              </a:ext>
            </a:extLst>
          </p:cNvPr>
          <p:cNvSpPr txBox="1"/>
          <p:nvPr/>
        </p:nvSpPr>
        <p:spPr>
          <a:xfrm>
            <a:off x="863095" y="5535926"/>
            <a:ext cx="4925259" cy="276999"/>
          </a:xfrm>
          <a:prstGeom prst="rect">
            <a:avLst/>
          </a:prstGeom>
          <a:noFill/>
        </p:spPr>
        <p:txBody>
          <a:bodyPr wrap="none" rtlCol="0">
            <a:spAutoFit/>
          </a:bodyPr>
          <a:lstStyle/>
          <a:p>
            <a:r>
              <a:rPr lang="es-CO" sz="1200" b="0" i="1" dirty="0">
                <a:solidFill>
                  <a:schemeClr val="accent5">
                    <a:lumMod val="75000"/>
                  </a:schemeClr>
                </a:solidFill>
                <a:effectLst/>
                <a:highlight>
                  <a:srgbClr val="F1F5F9"/>
                </a:highlight>
                <a:latin typeface="Roboto" panose="02000000000000000000" pitchFamily="2" charset="0"/>
              </a:rPr>
              <a:t>Ver guía: https://www.flipsnack.com/ashleyv1901/02-yo-ser/full-view.html</a:t>
            </a:r>
            <a:endParaRPr lang="es-CO" sz="1200" i="1" dirty="0">
              <a:solidFill>
                <a:schemeClr val="accent5">
                  <a:lumMod val="75000"/>
                </a:schemeClr>
              </a:solidFill>
            </a:endParaRPr>
          </a:p>
        </p:txBody>
      </p:sp>
      <p:pic>
        <p:nvPicPr>
          <p:cNvPr id="6" name="Imagen 5" descr="Imagen que contiene Diagrama&#10;&#10;Descripción generada automáticamente">
            <a:extLst>
              <a:ext uri="{FF2B5EF4-FFF2-40B4-BE49-F238E27FC236}">
                <a16:creationId xmlns:a16="http://schemas.microsoft.com/office/drawing/2014/main" id="{1A3929C1-B262-0442-462D-6A1128DF9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80166" y="1593407"/>
            <a:ext cx="3742410" cy="3745049"/>
          </a:xfrm>
          <a:prstGeom prst="rect">
            <a:avLst/>
          </a:prstGeom>
        </p:spPr>
      </p:pic>
    </p:spTree>
    <p:extLst>
      <p:ext uri="{BB962C8B-B14F-4D97-AF65-F5344CB8AC3E}">
        <p14:creationId xmlns:p14="http://schemas.microsoft.com/office/powerpoint/2010/main" val="1752791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41D655-C48D-8369-4EA5-95BF4E12BDAD}"/>
              </a:ext>
            </a:extLst>
          </p:cNvPr>
          <p:cNvSpPr>
            <a:spLocks noGrp="1"/>
          </p:cNvSpPr>
          <p:nvPr>
            <p:ph type="title"/>
          </p:nvPr>
        </p:nvSpPr>
        <p:spPr>
          <a:xfrm>
            <a:off x="691079" y="635413"/>
            <a:ext cx="10325000" cy="460053"/>
          </a:xfrm>
        </p:spPr>
        <p:txBody>
          <a:bodyPr>
            <a:normAutofit fontScale="90000"/>
          </a:bodyPr>
          <a:lstStyle/>
          <a:p>
            <a:r>
              <a:rPr lang="es-CO" dirty="0"/>
              <a:t>Guía 3</a:t>
            </a:r>
          </a:p>
        </p:txBody>
      </p:sp>
      <p:sp>
        <p:nvSpPr>
          <p:cNvPr id="3" name="Marcador de contenido 2">
            <a:extLst>
              <a:ext uri="{FF2B5EF4-FFF2-40B4-BE49-F238E27FC236}">
                <a16:creationId xmlns:a16="http://schemas.microsoft.com/office/drawing/2014/main" id="{2AE5EB95-31D9-D2A2-CDB6-FFDBF5132A62}"/>
              </a:ext>
            </a:extLst>
          </p:cNvPr>
          <p:cNvSpPr>
            <a:spLocks noGrp="1"/>
          </p:cNvSpPr>
          <p:nvPr>
            <p:ph idx="1"/>
          </p:nvPr>
        </p:nvSpPr>
        <p:spPr>
          <a:xfrm>
            <a:off x="691079" y="1258428"/>
            <a:ext cx="7076794" cy="4718563"/>
          </a:xfrm>
        </p:spPr>
        <p:txBody>
          <a:bodyPr/>
          <a:lstStyle/>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La tercera guía </a:t>
            </a:r>
            <a:r>
              <a:rPr lang="es-CO" sz="1800" b="1" dirty="0">
                <a:effectLst/>
                <a:latin typeface="Arial Narrow" panose="020B0606020202030204" pitchFamily="34" charset="0"/>
                <a:ea typeface="Aptos" panose="020B0004020202020204" pitchFamily="34" charset="0"/>
                <a:cs typeface="Times New Roman" panose="02020603050405020304" pitchFamily="18" charset="0"/>
              </a:rPr>
              <a:t>“CAPACIDAD, CONOCIMIENTO E INTERÉS”</a:t>
            </a:r>
            <a:r>
              <a:rPr lang="es-CO" sz="1800" dirty="0">
                <a:effectLst/>
                <a:latin typeface="Arial Narrow" panose="020B0606020202030204" pitchFamily="34" charset="0"/>
                <a:ea typeface="Aptos" panose="020B0004020202020204" pitchFamily="34" charset="0"/>
                <a:cs typeface="Times New Roman" panose="02020603050405020304" pitchFamily="18" charset="0"/>
              </a:rPr>
              <a:t> está diseñada para ayudar a los estudiantes a identificar sus capacidades, fortalezas y debilidades en las diferentes áreas de estudio. Esto les permitirá relacionar sus habilidades y preferencias con sus expectativas de vida y metas profesionales. El objetivo es que los estudiantes evalúen cómo sus materias actuales se alinean con sus intereses y objetivos futuros, facilitando una comprensión más clara de cómo sus experiencias académicas influyen en sus decisiones sobre su carrer</a:t>
            </a:r>
            <a:r>
              <a:rPr lang="es-CO" sz="1800" dirty="0">
                <a:latin typeface="Arial Narrow" panose="020B0606020202030204" pitchFamily="34" charset="0"/>
                <a:ea typeface="Aptos" panose="020B0004020202020204" pitchFamily="34" charset="0"/>
                <a:cs typeface="Times New Roman" panose="02020603050405020304" pitchFamily="18" charset="0"/>
              </a:rPr>
              <a:t>a y vida personal.</a:t>
            </a:r>
            <a:endParaRPr lang="es-CO" sz="18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Se inicia la actividad visualizando el tercer video de "Cuento Comedia" en la plataforma SABERLOTODO, sección de “Proyecto de Vida” en Orientación Socio Ocupacional (OSO). Este video ofrece un enfoque divertido y educativo sobre cómo las materias escolares pueden influir en las decisiones profesionales y personales. Sirve como una introducción motivadora al tema de la evaluación de áreas de estudio</a:t>
            </a:r>
            <a:endParaRPr lang="es-CO" dirty="0"/>
          </a:p>
        </p:txBody>
      </p:sp>
      <p:sp>
        <p:nvSpPr>
          <p:cNvPr id="5" name="CuadroTexto 4">
            <a:extLst>
              <a:ext uri="{FF2B5EF4-FFF2-40B4-BE49-F238E27FC236}">
                <a16:creationId xmlns:a16="http://schemas.microsoft.com/office/drawing/2014/main" id="{56E5160C-B363-A0B0-7825-E80069447509}"/>
              </a:ext>
            </a:extLst>
          </p:cNvPr>
          <p:cNvSpPr txBox="1"/>
          <p:nvPr/>
        </p:nvSpPr>
        <p:spPr>
          <a:xfrm>
            <a:off x="781614" y="5838491"/>
            <a:ext cx="7128875" cy="276999"/>
          </a:xfrm>
          <a:prstGeom prst="rect">
            <a:avLst/>
          </a:prstGeom>
          <a:noFill/>
        </p:spPr>
        <p:txBody>
          <a:bodyPr wrap="none" rtlCol="0">
            <a:spAutoFit/>
          </a:bodyPr>
          <a:lstStyle/>
          <a:p>
            <a:r>
              <a:rPr lang="es-CO" sz="1200" b="0" i="1" dirty="0">
                <a:solidFill>
                  <a:schemeClr val="accent5">
                    <a:lumMod val="75000"/>
                  </a:schemeClr>
                </a:solidFill>
                <a:effectLst/>
                <a:highlight>
                  <a:srgbClr val="F1F5F9"/>
                </a:highlight>
                <a:latin typeface="Roboto" panose="02000000000000000000" pitchFamily="2" charset="0"/>
              </a:rPr>
              <a:t>Ver guía: https://www.flipsnack.com/faunoibague/03-capacidad-conocimiento-e-inter-s/full-view.html</a:t>
            </a:r>
            <a:endParaRPr lang="es-CO" sz="1200" i="1" dirty="0">
              <a:solidFill>
                <a:schemeClr val="accent5">
                  <a:lumMod val="75000"/>
                </a:schemeClr>
              </a:solidFill>
            </a:endParaRPr>
          </a:p>
        </p:txBody>
      </p:sp>
      <p:pic>
        <p:nvPicPr>
          <p:cNvPr id="11" name="Imagen 10" descr="Aplicación&#10;&#10;Descripción generada automáticamente">
            <a:extLst>
              <a:ext uri="{FF2B5EF4-FFF2-40B4-BE49-F238E27FC236}">
                <a16:creationId xmlns:a16="http://schemas.microsoft.com/office/drawing/2014/main" id="{617B8BBC-4DCA-1CD1-A45F-7474FC6A09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8903" y="1557193"/>
            <a:ext cx="3645978" cy="3648549"/>
          </a:xfrm>
          <a:prstGeom prst="rect">
            <a:avLst/>
          </a:prstGeom>
        </p:spPr>
      </p:pic>
    </p:spTree>
    <p:extLst>
      <p:ext uri="{BB962C8B-B14F-4D97-AF65-F5344CB8AC3E}">
        <p14:creationId xmlns:p14="http://schemas.microsoft.com/office/powerpoint/2010/main" val="92194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41D655-C48D-8369-4EA5-95BF4E12BDAD}"/>
              </a:ext>
            </a:extLst>
          </p:cNvPr>
          <p:cNvSpPr>
            <a:spLocks noGrp="1"/>
          </p:cNvSpPr>
          <p:nvPr>
            <p:ph type="title"/>
          </p:nvPr>
        </p:nvSpPr>
        <p:spPr>
          <a:xfrm>
            <a:off x="691079" y="760673"/>
            <a:ext cx="10325000" cy="460053"/>
          </a:xfrm>
        </p:spPr>
        <p:txBody>
          <a:bodyPr>
            <a:normAutofit fontScale="90000"/>
          </a:bodyPr>
          <a:lstStyle/>
          <a:p>
            <a:r>
              <a:rPr lang="es-CO" dirty="0"/>
              <a:t>Guía 4 (Docentes Orientadores)</a:t>
            </a:r>
          </a:p>
        </p:txBody>
      </p:sp>
      <p:sp>
        <p:nvSpPr>
          <p:cNvPr id="3" name="Marcador de contenido 2">
            <a:extLst>
              <a:ext uri="{FF2B5EF4-FFF2-40B4-BE49-F238E27FC236}">
                <a16:creationId xmlns:a16="http://schemas.microsoft.com/office/drawing/2014/main" id="{2AE5EB95-31D9-D2A2-CDB6-FFDBF5132A62}"/>
              </a:ext>
            </a:extLst>
          </p:cNvPr>
          <p:cNvSpPr>
            <a:spLocks noGrp="1"/>
          </p:cNvSpPr>
          <p:nvPr>
            <p:ph idx="1"/>
          </p:nvPr>
        </p:nvSpPr>
        <p:spPr>
          <a:xfrm>
            <a:off x="691079" y="1828796"/>
            <a:ext cx="6723709" cy="4718563"/>
          </a:xfrm>
        </p:spPr>
        <p:txBody>
          <a:bodyPr/>
          <a:lstStyle/>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La cuarta guía, que corresponde a los docentes orientadores, contiene las instrucciones para abordar de manera precisa los ejercicios planteados en las guías anteriormente mencionadas, su forma de aplicación, los momentos claves de los ejercicios y como se debe dar manejo a situaciones y resultados.</a:t>
            </a: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Les orienta a los docentes encargados de desarrollar las guías en el aula de clase, un fundamento conceptual básico en el que se explican conceptos como Orientación Socio Ocupacional, Proyecto de vida, Adolescencia y toma de decisiones. Explica la metodología y los momentos que él deberá tener en cuenta para el correcto desarrollo de cada actividad. </a:t>
            </a:r>
          </a:p>
        </p:txBody>
      </p:sp>
      <p:sp>
        <p:nvSpPr>
          <p:cNvPr id="5" name="CuadroTexto 4">
            <a:extLst>
              <a:ext uri="{FF2B5EF4-FFF2-40B4-BE49-F238E27FC236}">
                <a16:creationId xmlns:a16="http://schemas.microsoft.com/office/drawing/2014/main" id="{56E5160C-B363-A0B0-7825-E80069447509}"/>
              </a:ext>
            </a:extLst>
          </p:cNvPr>
          <p:cNvSpPr txBox="1"/>
          <p:nvPr/>
        </p:nvSpPr>
        <p:spPr>
          <a:xfrm>
            <a:off x="781614" y="5838491"/>
            <a:ext cx="5734262" cy="276999"/>
          </a:xfrm>
          <a:prstGeom prst="rect">
            <a:avLst/>
          </a:prstGeom>
          <a:noFill/>
        </p:spPr>
        <p:txBody>
          <a:bodyPr wrap="none" rtlCol="0">
            <a:spAutoFit/>
          </a:bodyPr>
          <a:lstStyle/>
          <a:p>
            <a:r>
              <a:rPr lang="es-CO" sz="1200" b="0" i="1" dirty="0">
                <a:solidFill>
                  <a:schemeClr val="accent5">
                    <a:lumMod val="75000"/>
                  </a:schemeClr>
                </a:solidFill>
                <a:effectLst/>
                <a:highlight>
                  <a:srgbClr val="F1F5F9"/>
                </a:highlight>
                <a:latin typeface="Roboto" panose="02000000000000000000" pitchFamily="2" charset="0"/>
              </a:rPr>
              <a:t>Ver guía: https://www.flipsnack.com/faunoibague/04-guia-docente/full-view.html</a:t>
            </a:r>
            <a:endParaRPr lang="es-CO" sz="1200" i="1" dirty="0">
              <a:solidFill>
                <a:schemeClr val="accent5">
                  <a:lumMod val="75000"/>
                </a:schemeClr>
              </a:solidFill>
            </a:endParaRPr>
          </a:p>
        </p:txBody>
      </p:sp>
      <p:pic>
        <p:nvPicPr>
          <p:cNvPr id="6" name="Imagen 5" descr="Imagen que contiene Diagrama&#10;&#10;Descripción generada automáticamente">
            <a:extLst>
              <a:ext uri="{FF2B5EF4-FFF2-40B4-BE49-F238E27FC236}">
                <a16:creationId xmlns:a16="http://schemas.microsoft.com/office/drawing/2014/main" id="{171D5C15-ED4E-D2D4-85CD-1662F270E5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9479" y="1912318"/>
            <a:ext cx="3722331" cy="3724956"/>
          </a:xfrm>
          <a:prstGeom prst="rect">
            <a:avLst/>
          </a:prstGeom>
        </p:spPr>
      </p:pic>
    </p:spTree>
    <p:extLst>
      <p:ext uri="{BB962C8B-B14F-4D97-AF65-F5344CB8AC3E}">
        <p14:creationId xmlns:p14="http://schemas.microsoft.com/office/powerpoint/2010/main" val="1109044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5AF191-A01C-3951-8674-395658D4D44D}"/>
              </a:ext>
            </a:extLst>
          </p:cNvPr>
          <p:cNvSpPr>
            <a:spLocks noGrp="1"/>
          </p:cNvSpPr>
          <p:nvPr>
            <p:ph type="title"/>
          </p:nvPr>
        </p:nvSpPr>
        <p:spPr>
          <a:xfrm>
            <a:off x="933499" y="521402"/>
            <a:ext cx="10325000" cy="840299"/>
          </a:xfrm>
        </p:spPr>
        <p:txBody>
          <a:bodyPr>
            <a:noAutofit/>
          </a:bodyPr>
          <a:lstStyle/>
          <a:p>
            <a:r>
              <a:rPr lang="es-MX" sz="2000" b="1" kern="100" dirty="0">
                <a:solidFill>
                  <a:srgbClr val="215E99"/>
                </a:solidFill>
                <a:effectLst/>
                <a:latin typeface="Arial Narrow" panose="020B0606020202030204" pitchFamily="34" charset="0"/>
                <a:ea typeface="Aptos" panose="020B0004020202020204" pitchFamily="34" charset="0"/>
                <a:cs typeface="Times New Roman" panose="02020603050405020304" pitchFamily="18" charset="0"/>
              </a:rPr>
              <a:t>2.Prueba de orientación ocupacional y su aplicativo en línea (Auto análisis de resultados y vinculación con prueba de orientación vocacional de profundidad externa)</a:t>
            </a:r>
            <a:br>
              <a:rPr lang="es-CO" sz="2000" kern="100" dirty="0">
                <a:effectLst/>
                <a:latin typeface="Arial Narrow" panose="020B0606020202030204" pitchFamily="34" charset="0"/>
                <a:ea typeface="Aptos" panose="020B0004020202020204" pitchFamily="34" charset="0"/>
                <a:cs typeface="Times New Roman" panose="02020603050405020304" pitchFamily="18" charset="0"/>
              </a:rPr>
            </a:br>
            <a:endParaRPr lang="es-CO" sz="2000" dirty="0"/>
          </a:p>
        </p:txBody>
      </p:sp>
      <p:sp>
        <p:nvSpPr>
          <p:cNvPr id="3" name="Marcador de contenido 2">
            <a:extLst>
              <a:ext uri="{FF2B5EF4-FFF2-40B4-BE49-F238E27FC236}">
                <a16:creationId xmlns:a16="http://schemas.microsoft.com/office/drawing/2014/main" id="{20C213A3-111A-2226-0ADF-CE5C695254F1}"/>
              </a:ext>
            </a:extLst>
          </p:cNvPr>
          <p:cNvSpPr>
            <a:spLocks noGrp="1"/>
          </p:cNvSpPr>
          <p:nvPr>
            <p:ph idx="1"/>
          </p:nvPr>
        </p:nvSpPr>
        <p:spPr>
          <a:xfrm>
            <a:off x="838952" y="1502893"/>
            <a:ext cx="10020726" cy="4603877"/>
          </a:xfrm>
        </p:spPr>
        <p:txBody>
          <a:bodyPr>
            <a:normAutofit/>
          </a:bodyPr>
          <a:lstStyle/>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Para el cumplimiento de esta obligación, la Fundación Abrapalabra ha desarrollado desde 0, una prueba de orientación vocacional específicamente diseñada para estudiantes de 10° y 11° de las Instituciones Educativas del Tolima, utilizando como base el reconocido Test de </a:t>
            </a:r>
            <a:r>
              <a:rPr lang="es-CO" sz="1800" dirty="0" err="1">
                <a:effectLst/>
                <a:latin typeface="Arial Narrow" panose="020B0606020202030204" pitchFamily="34" charset="0"/>
                <a:ea typeface="Aptos" panose="020B0004020202020204" pitchFamily="34" charset="0"/>
                <a:cs typeface="Times New Roman" panose="02020603050405020304" pitchFamily="18" charset="0"/>
              </a:rPr>
              <a:t>Holland</a:t>
            </a:r>
            <a:r>
              <a:rPr lang="es-CO" sz="1800" dirty="0">
                <a:effectLst/>
                <a:latin typeface="Arial Narrow" panose="020B0606020202030204" pitchFamily="34" charset="0"/>
                <a:ea typeface="Aptos" panose="020B0004020202020204" pitchFamily="34" charset="0"/>
                <a:cs typeface="Times New Roman" panose="02020603050405020304" pitchFamily="18" charset="0"/>
              </a:rPr>
              <a:t>. Este test se ha implementado en una aplicación web avanzada, creada con tecnología de vanguardia para ofrecer una experiencia robusta y precisa en la evaluación vocacional. </a:t>
            </a:r>
          </a:p>
        </p:txBody>
      </p:sp>
      <p:pic>
        <p:nvPicPr>
          <p:cNvPr id="6" name="Imagen 5">
            <a:extLst>
              <a:ext uri="{FF2B5EF4-FFF2-40B4-BE49-F238E27FC236}">
                <a16:creationId xmlns:a16="http://schemas.microsoft.com/office/drawing/2014/main" id="{5CD32DE4-47F3-363B-7336-31C2331F15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559" b="13210"/>
          <a:stretch/>
        </p:blipFill>
        <p:spPr bwMode="auto">
          <a:xfrm>
            <a:off x="2175615" y="3429000"/>
            <a:ext cx="7840769" cy="3009507"/>
          </a:xfrm>
          <a:prstGeom prst="rect">
            <a:avLst/>
          </a:prstGeom>
          <a:ln>
            <a:noFill/>
          </a:ln>
          <a:extLst>
            <a:ext uri="{53640926-AAD7-44D8-BBD7-CCE9431645EC}">
              <a14:shadowObscured xmlns:a14="http://schemas.microsoft.com/office/drawing/2010/main"/>
            </a:ext>
          </a:extLst>
        </p:spPr>
      </p:pic>
      <p:sp>
        <p:nvSpPr>
          <p:cNvPr id="4" name="CuadroTexto 3">
            <a:extLst>
              <a:ext uri="{FF2B5EF4-FFF2-40B4-BE49-F238E27FC236}">
                <a16:creationId xmlns:a16="http://schemas.microsoft.com/office/drawing/2014/main" id="{D5D6D65B-007E-2DFB-EC79-8C0658E86A20}"/>
              </a:ext>
            </a:extLst>
          </p:cNvPr>
          <p:cNvSpPr txBox="1"/>
          <p:nvPr/>
        </p:nvSpPr>
        <p:spPr>
          <a:xfrm>
            <a:off x="9425067" y="6408637"/>
            <a:ext cx="2289409" cy="276999"/>
          </a:xfrm>
          <a:prstGeom prst="rect">
            <a:avLst/>
          </a:prstGeom>
          <a:noFill/>
        </p:spPr>
        <p:txBody>
          <a:bodyPr wrap="none" rtlCol="0">
            <a:spAutoFit/>
          </a:bodyPr>
          <a:lstStyle/>
          <a:p>
            <a:r>
              <a:rPr lang="es-CO" sz="1200" b="1" dirty="0">
                <a:solidFill>
                  <a:srgbClr val="C00000"/>
                </a:solidFill>
              </a:rPr>
              <a:t>VER: </a:t>
            </a:r>
            <a:r>
              <a:rPr lang="es-CO" sz="1200" b="1" dirty="0">
                <a:solidFill>
                  <a:srgbClr val="C00000"/>
                </a:solidFill>
                <a:hlinkClick r:id="rId3"/>
              </a:rPr>
              <a:t>https://test-oso.com/test</a:t>
            </a:r>
            <a:endParaRPr lang="es-CO" sz="1200" b="1" dirty="0">
              <a:solidFill>
                <a:srgbClr val="C00000"/>
              </a:solidFill>
            </a:endParaRPr>
          </a:p>
        </p:txBody>
      </p:sp>
    </p:spTree>
    <p:extLst>
      <p:ext uri="{BB962C8B-B14F-4D97-AF65-F5344CB8AC3E}">
        <p14:creationId xmlns:p14="http://schemas.microsoft.com/office/powerpoint/2010/main" val="3516574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0E47D3F-B8D7-8C2F-227E-D6F184A5BA5C}"/>
              </a:ext>
            </a:extLst>
          </p:cNvPr>
          <p:cNvSpPr>
            <a:spLocks noGrp="1"/>
          </p:cNvSpPr>
          <p:nvPr>
            <p:ph idx="1"/>
          </p:nvPr>
        </p:nvSpPr>
        <p:spPr>
          <a:xfrm>
            <a:off x="736346" y="750094"/>
            <a:ext cx="5210100" cy="5357812"/>
          </a:xfrm>
        </p:spPr>
        <p:txBody>
          <a:bodyPr>
            <a:normAutofit/>
          </a:bodyPr>
          <a:lstStyle/>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Para acceder a la prueba, los usuarios deben diligenciar un registro en el que relacionan una serie de datos personales como nombres, correo electrónico y número de documento de identidad; éstos dos últimos son asociados como usuario y contraseña de ingreso respectivamente. </a:t>
            </a:r>
          </a:p>
          <a:p>
            <a:pPr marL="0" indent="0">
              <a:lnSpc>
                <a:spcPct val="107000"/>
              </a:lnSpc>
              <a:spcAft>
                <a:spcPts val="800"/>
              </a:spcAft>
              <a:buNone/>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Diseño y Estructura de la Prueba</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La prueba consta de 70 preguntas elaboradas para evaluar diversos aspectos de los intereses y rasgos de personalidad de los estudiantes, correlacionándolos con diferentes opciones profesionales. Este enfoque permite una orientación más específica y personalizada, facilitando a los estudiantes una visión clara sobre las posibles trayectorias profesionales que mejor se ajusten a sus características personales.</a:t>
            </a:r>
          </a:p>
          <a:p>
            <a:pPr algn="just"/>
            <a:endParaRPr lang="es-CO" sz="1800" dirty="0"/>
          </a:p>
          <a:p>
            <a:pPr algn="just"/>
            <a:endParaRPr lang="es-CO" sz="1800" dirty="0"/>
          </a:p>
        </p:txBody>
      </p:sp>
      <p:pic>
        <p:nvPicPr>
          <p:cNvPr id="5" name="Imagen 4" descr="Interfaz de usuario gráfica, Aplicación&#10;&#10;Descripción generada automáticamente">
            <a:extLst>
              <a:ext uri="{FF2B5EF4-FFF2-40B4-BE49-F238E27FC236}">
                <a16:creationId xmlns:a16="http://schemas.microsoft.com/office/drawing/2014/main" id="{2EB612C8-82AC-334F-C1EF-94B9A846CA07}"/>
              </a:ext>
            </a:extLst>
          </p:cNvPr>
          <p:cNvPicPr>
            <a:picLocks noChangeAspect="1"/>
          </p:cNvPicPr>
          <p:nvPr/>
        </p:nvPicPr>
        <p:blipFill rotWithShape="1">
          <a:blip r:embed="rId2">
            <a:extLst>
              <a:ext uri="{28A0092B-C50C-407E-A947-70E740481C1C}">
                <a14:useLocalDpi xmlns:a14="http://schemas.microsoft.com/office/drawing/2010/main" val="0"/>
              </a:ext>
            </a:extLst>
          </a:blip>
          <a:srcRect l="58723" t="21521" r="12934" b="5251"/>
          <a:stretch/>
        </p:blipFill>
        <p:spPr bwMode="auto">
          <a:xfrm>
            <a:off x="7350718" y="926342"/>
            <a:ext cx="3444781" cy="500531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3236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94B2212-A455-DD1D-D621-36DFF1677F6B}"/>
              </a:ext>
            </a:extLst>
          </p:cNvPr>
          <p:cNvSpPr>
            <a:spLocks noGrp="1"/>
          </p:cNvSpPr>
          <p:nvPr>
            <p:ph idx="1"/>
          </p:nvPr>
        </p:nvSpPr>
        <p:spPr>
          <a:xfrm>
            <a:off x="522292" y="5154783"/>
            <a:ext cx="11147416" cy="1133614"/>
          </a:xfrm>
        </p:spPr>
        <p:txBody>
          <a:bodyPr/>
          <a:lstStyle/>
          <a:p>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Una vez se ingresa al test el usuario encuentra el cuestionario de preguntas, dispuestas de manera aleatoria, es decir que, nunca van a salir en el mismo orden; el cual podrá empezar a diligenciar inmediatamente.  </a:t>
            </a:r>
          </a:p>
        </p:txBody>
      </p:sp>
      <p:pic>
        <p:nvPicPr>
          <p:cNvPr id="4" name="Imagen 3" descr="Imagen de la pantalla de un celular con letras&#10;&#10;Descripción generada automáticamente con confianza media">
            <a:extLst>
              <a:ext uri="{FF2B5EF4-FFF2-40B4-BE49-F238E27FC236}">
                <a16:creationId xmlns:a16="http://schemas.microsoft.com/office/drawing/2014/main" id="{68E77F71-6F0A-6F4D-7E4E-CDBA4CD1F5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1213" y="823101"/>
            <a:ext cx="9899861" cy="3788212"/>
          </a:xfrm>
          <a:prstGeom prst="rect">
            <a:avLst/>
          </a:prstGeom>
          <a:noFill/>
          <a:ln>
            <a:noFill/>
          </a:ln>
        </p:spPr>
      </p:pic>
    </p:spTree>
    <p:extLst>
      <p:ext uri="{BB962C8B-B14F-4D97-AF65-F5344CB8AC3E}">
        <p14:creationId xmlns:p14="http://schemas.microsoft.com/office/powerpoint/2010/main" val="1835566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627AA4-AB2E-DC5C-0F78-E335BCDFE83B}"/>
              </a:ext>
            </a:extLst>
          </p:cNvPr>
          <p:cNvSpPr>
            <a:spLocks noGrp="1"/>
          </p:cNvSpPr>
          <p:nvPr>
            <p:ph idx="1"/>
          </p:nvPr>
        </p:nvSpPr>
        <p:spPr>
          <a:xfrm>
            <a:off x="691079" y="570368"/>
            <a:ext cx="10325000" cy="5676523"/>
          </a:xfrm>
        </p:spPr>
        <p:txBody>
          <a:bodyPr>
            <a:normAutofit lnSpcReduction="10000"/>
          </a:bodyPr>
          <a:lstStyle/>
          <a:p>
            <a:pPr>
              <a:lnSpc>
                <a:spcPct val="107000"/>
              </a:lnSpc>
              <a:spcAft>
                <a:spcPts val="800"/>
              </a:spcAf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Plataforma y Tecnologías Utilizadas</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La aplicación para la prueba ha sido desarrollada utilizando </a:t>
            </a: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Laravel 10</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un </a:t>
            </a:r>
            <a:r>
              <a:rPr lang="es-CO" sz="1800" kern="100" dirty="0" err="1">
                <a:effectLst/>
                <a:latin typeface="Arial Narrow" panose="020B0606020202030204" pitchFamily="34" charset="0"/>
                <a:ea typeface="Aptos" panose="020B0004020202020204" pitchFamily="34" charset="0"/>
                <a:cs typeface="Times New Roman" panose="02020603050405020304" pitchFamily="18" charset="0"/>
              </a:rPr>
              <a:t>framework</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moderno para aplicaciones web en PHP. Laravel 10 proporciona una estructura sólida y escalable, asegurando tanto la estabilidad como la seguridad de la plataforma. El </a:t>
            </a:r>
            <a:r>
              <a:rPr lang="es-CO" sz="1800" kern="100" dirty="0" err="1">
                <a:effectLst/>
                <a:latin typeface="Arial Narrow" panose="020B0606020202030204" pitchFamily="34" charset="0"/>
                <a:ea typeface="Aptos" panose="020B0004020202020204" pitchFamily="34" charset="0"/>
                <a:cs typeface="Times New Roman" panose="02020603050405020304" pitchFamily="18" charset="0"/>
              </a:rPr>
              <a:t>backend</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de la aplicación está construido sobre </a:t>
            </a: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PHP 8.1</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una versión del lenguaje que ofrece mejoras significativas en rendimiento y funcionalidad respecto a versiones anteriores.</a:t>
            </a: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En términos de almacenamiento de datos, la aplicación utiliza </a:t>
            </a: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PostgreSQL 15</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una base de datos relacional avanzada conocida por su robustez y capacidad de manejar grandes volúmenes de datos con alta integridad. PostgreSQL 15 garantiza que la información de los usuarios sea almacenada de manera segura y eficiente.</a:t>
            </a:r>
          </a:p>
          <a:p>
            <a:pPr>
              <a:lnSpc>
                <a:spcPct val="107000"/>
              </a:lnSpc>
              <a:spcAft>
                <a:spcPts val="800"/>
              </a:spcAf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Funcionalidades y Acceso a Resultados</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Una vez completada la prueba, los resultados son generados en tiempo real y se presentan inmediatamente en la interfaz de usuario. Además, los resultados se envían automáticamente al correo electrónico proporcionado por el estudiante durante el proceso. Esto asegura que los resultados sean fácilmente accesibles para su posterior consulta y análisis.</a:t>
            </a: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Una vez resuelto el cuestionario, la plataforma muestra los resultados mediante gráficas de radiales, una descripción del perfil de la persona (</a:t>
            </a: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Convencional, realista, investigador, emprendedor, social o artístico</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y las carreras con las que es compatible dicho perfil como se muestra a continuación. </a:t>
            </a:r>
          </a:p>
          <a:p>
            <a:endParaRPr lang="es-CO" dirty="0"/>
          </a:p>
        </p:txBody>
      </p:sp>
    </p:spTree>
    <p:extLst>
      <p:ext uri="{BB962C8B-B14F-4D97-AF65-F5344CB8AC3E}">
        <p14:creationId xmlns:p14="http://schemas.microsoft.com/office/powerpoint/2010/main" val="733758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926B58D-C7B6-1D22-F574-CA3B01628185}"/>
              </a:ext>
            </a:extLst>
          </p:cNvPr>
          <p:cNvPicPr>
            <a:picLocks noChangeAspect="1"/>
          </p:cNvPicPr>
          <p:nvPr/>
        </p:nvPicPr>
        <p:blipFill>
          <a:blip r:embed="rId2"/>
          <a:stretch>
            <a:fillRect/>
          </a:stretch>
        </p:blipFill>
        <p:spPr>
          <a:xfrm>
            <a:off x="853825" y="442707"/>
            <a:ext cx="10599741" cy="5970568"/>
          </a:xfrm>
          <a:prstGeom prst="rect">
            <a:avLst/>
          </a:prstGeom>
        </p:spPr>
      </p:pic>
    </p:spTree>
    <p:extLst>
      <p:ext uri="{BB962C8B-B14F-4D97-AF65-F5344CB8AC3E}">
        <p14:creationId xmlns:p14="http://schemas.microsoft.com/office/powerpoint/2010/main" val="4058915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4D431671-5191-4947-8899-E90505A704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877D2E98-ED65-4121-9DA5-6DBB831D0F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A94A307-5B5D-4E42-95B3-064D5093AD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B3B32C-3BDA-4D41-9802-681B0599F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5BDBFD6-7C61-4520-8203-BAB1986C15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4ABA4D7-9904-42C4-B0CD-B1CE2E0D37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63F0D6-8747-4126-9359-B730EB21B7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1CD660-F5B2-49AC-9EFC-CE94B843B4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BEB7EB-8E7F-4A4B-8581-73CE2003F2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04FB70E-6820-4456-872A-937F520606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598DD6-9887-4CF7-BAFE-F96E0324EB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A503E64-565F-465B-A25C-042C5706C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140EE7B-5CA1-4DCB-8652-6E4D2147B0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5077BE-700D-4C44-AA4D-7CF4E8FD71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B8B3FEB-D353-443D-A148-3915606516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1FF5FBB-3BD8-46EB-BDF9-081B29A444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C2E11FD-78A4-4F5C-A419-F0237DCAD2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F708EBE-3154-4FF4-8E8F-88A0762080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7A99B5C-EB03-4D56-8DFE-B006D7081B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FCBAFF0-9FB4-4160-B9BE-CCBE1D8B8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26953D7-154A-49A4-B2E1-D94D365EC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36E3E12-5D96-48DB-8320-629428774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A059482-79BA-4E80-80A2-36FD8408D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4EF88B3-C210-433D-B20D-FE41B4D5F9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3665D3E-61E7-4EDF-A208-56449D765C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74CF3B0-C9C3-4683-94A3-DC0AE1E745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BE90EF9-6DF5-47F4-A069-9F613C814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844EBDE-5A9F-4E9F-8A55-57FB9E9797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491FC45-82C4-40CD-8D0C-0A2F86E8A1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1AD0FE3-6144-4171-943E-0E65D08E80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7BA4499-5E6A-4998-A0F4-614E65552B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AFE7A6F-A7F0-4406-809F-E23FCB201E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ítulo 1">
            <a:extLst>
              <a:ext uri="{FF2B5EF4-FFF2-40B4-BE49-F238E27FC236}">
                <a16:creationId xmlns:a16="http://schemas.microsoft.com/office/drawing/2014/main" id="{2520299B-1ABC-63CA-8535-E8BBF496FB9B}"/>
              </a:ext>
            </a:extLst>
          </p:cNvPr>
          <p:cNvSpPr>
            <a:spLocks noGrp="1"/>
          </p:cNvSpPr>
          <p:nvPr>
            <p:ph type="title"/>
          </p:nvPr>
        </p:nvSpPr>
        <p:spPr>
          <a:xfrm>
            <a:off x="304242" y="384502"/>
            <a:ext cx="5908806" cy="1938525"/>
          </a:xfrm>
        </p:spPr>
        <p:txBody>
          <a:bodyPr>
            <a:noAutofit/>
          </a:bodyPr>
          <a:lstStyle/>
          <a:p>
            <a:pPr algn="just">
              <a:lnSpc>
                <a:spcPct val="90000"/>
              </a:lnSpc>
            </a:pPr>
            <a:r>
              <a:rPr lang="es-MX" sz="2000" b="1" kern="100" dirty="0">
                <a:solidFill>
                  <a:schemeClr val="accent5">
                    <a:lumMod val="75000"/>
                  </a:schemeClr>
                </a:solidFill>
                <a:latin typeface="Arial Narrow" panose="020B0606020202030204" pitchFamily="34" charset="0"/>
                <a:ea typeface="Aptos" panose="020B0004020202020204" pitchFamily="34" charset="0"/>
                <a:cs typeface="Times New Roman" panose="02020603050405020304" pitchFamily="18" charset="0"/>
              </a:rPr>
              <a:t>3. E</a:t>
            </a:r>
            <a:r>
              <a:rPr lang="es-MX" sz="2000" b="1" kern="100" dirty="0">
                <a:solidFill>
                  <a:schemeClr val="accent5">
                    <a:lumMod val="75000"/>
                  </a:schemeClr>
                </a:solidFill>
                <a:effectLst/>
                <a:latin typeface="Arial Narrow" panose="020B0606020202030204" pitchFamily="34" charset="0"/>
                <a:ea typeface="Aptos" panose="020B0004020202020204" pitchFamily="34" charset="0"/>
                <a:cs typeface="Times New Roman" panose="02020603050405020304" pitchFamily="18" charset="0"/>
              </a:rPr>
              <a:t>spacio de exposición permanente de la oferta de educación superior en el Tolima, (8 stand para instituciones de la Mesa de Educación Superior del Tolima y hasta 8 adicionales para instituciones técnico-laborales)</a:t>
            </a:r>
            <a:br>
              <a:rPr lang="es-CO" sz="2000" kern="100" dirty="0">
                <a:solidFill>
                  <a:schemeClr val="accent5">
                    <a:lumMod val="75000"/>
                  </a:schemeClr>
                </a:solidFill>
                <a:effectLst/>
                <a:latin typeface="Arial Narrow" panose="020B0606020202030204" pitchFamily="34" charset="0"/>
                <a:ea typeface="Aptos" panose="020B0004020202020204" pitchFamily="34" charset="0"/>
                <a:cs typeface="Times New Roman" panose="02020603050405020304" pitchFamily="18" charset="0"/>
              </a:rPr>
            </a:br>
            <a:endParaRPr lang="es-CO" sz="2000" dirty="0">
              <a:solidFill>
                <a:schemeClr val="accent5">
                  <a:lumMod val="75000"/>
                </a:schemeClr>
              </a:solidFill>
            </a:endParaRPr>
          </a:p>
        </p:txBody>
      </p:sp>
      <p:sp>
        <p:nvSpPr>
          <p:cNvPr id="44" name="Right Triangle 43">
            <a:extLst>
              <a:ext uri="{FF2B5EF4-FFF2-40B4-BE49-F238E27FC236}">
                <a16:creationId xmlns:a16="http://schemas.microsoft.com/office/drawing/2014/main" id="{BEAC0A80-07D3-49CB-87C3-BC34F219D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1" y="20640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Marcador de contenido 2">
            <a:extLst>
              <a:ext uri="{FF2B5EF4-FFF2-40B4-BE49-F238E27FC236}">
                <a16:creationId xmlns:a16="http://schemas.microsoft.com/office/drawing/2014/main" id="{48A87FB1-1A05-9FB6-EB1D-B3F6266C656B}"/>
              </a:ext>
            </a:extLst>
          </p:cNvPr>
          <p:cNvSpPr>
            <a:spLocks noGrp="1"/>
          </p:cNvSpPr>
          <p:nvPr>
            <p:ph idx="1"/>
          </p:nvPr>
        </p:nvSpPr>
        <p:spPr>
          <a:xfrm>
            <a:off x="781979" y="2626033"/>
            <a:ext cx="4927425" cy="3245931"/>
          </a:xfrm>
        </p:spPr>
        <p:txBody>
          <a:bodyPr>
            <a:normAutofit/>
          </a:bodyPr>
          <a:lstStyle/>
          <a:p>
            <a:pPr algn="just">
              <a:spcAft>
                <a:spcPts val="800"/>
              </a:spcAf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Feria de Educación Superior</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Se ha modelado el </a:t>
            </a:r>
            <a:r>
              <a:rPr lang="es-CO" sz="1800" b="1" dirty="0">
                <a:effectLst/>
                <a:latin typeface="Arial Narrow" panose="020B0606020202030204" pitchFamily="34" charset="0"/>
                <a:ea typeface="Aptos" panose="020B0004020202020204" pitchFamily="34" charset="0"/>
                <a:cs typeface="Times New Roman" panose="02020603050405020304" pitchFamily="18" charset="0"/>
              </a:rPr>
              <a:t>Centro de Convenciones Alfonso López Pumarejo de la Gobernación del Tolima, </a:t>
            </a:r>
            <a:r>
              <a:rPr lang="es-CO" sz="1800" dirty="0">
                <a:effectLst/>
                <a:latin typeface="Arial Narrow" panose="020B0606020202030204" pitchFamily="34" charset="0"/>
                <a:ea typeface="Aptos" panose="020B0004020202020204" pitchFamily="34" charset="0"/>
                <a:cs typeface="Times New Roman" panose="02020603050405020304" pitchFamily="18" charset="0"/>
              </a:rPr>
              <a:t>en un entorno tridimensional. En donde se exhibe la </a:t>
            </a:r>
            <a:r>
              <a:rPr lang="es-CO" sz="1800" b="1" dirty="0">
                <a:effectLst/>
                <a:latin typeface="Arial Narrow" panose="020B0606020202030204" pitchFamily="34" charset="0"/>
                <a:ea typeface="Aptos" panose="020B0004020202020204" pitchFamily="34" charset="0"/>
                <a:cs typeface="Times New Roman" panose="02020603050405020304" pitchFamily="18" charset="0"/>
              </a:rPr>
              <a:t>feria virtual de educación superior</a:t>
            </a:r>
            <a:r>
              <a:rPr lang="es-CO" sz="1800" dirty="0">
                <a:effectLst/>
                <a:latin typeface="Arial Narrow" panose="020B0606020202030204" pitchFamily="34" charset="0"/>
                <a:ea typeface="Aptos" panose="020B0004020202020204" pitchFamily="34" charset="0"/>
                <a:cs typeface="Times New Roman" panose="02020603050405020304" pitchFamily="18" charset="0"/>
              </a:rPr>
              <a:t>, diseñada para proporcionar a los usuarios una experiencia inmersiva y enriquecedora en el ámbito de la educación.</a:t>
            </a:r>
            <a:endParaRPr lang="es-CO" sz="1800" dirty="0"/>
          </a:p>
        </p:txBody>
      </p:sp>
      <p:pic>
        <p:nvPicPr>
          <p:cNvPr id="4" name="Imagen 3">
            <a:extLst>
              <a:ext uri="{FF2B5EF4-FFF2-40B4-BE49-F238E27FC236}">
                <a16:creationId xmlns:a16="http://schemas.microsoft.com/office/drawing/2014/main" id="{CF79FD4D-9A7F-29D4-25D0-02835772D092}"/>
              </a:ext>
            </a:extLst>
          </p:cNvPr>
          <p:cNvPicPr>
            <a:picLocks noChangeAspect="1"/>
          </p:cNvPicPr>
          <p:nvPr/>
        </p:nvPicPr>
        <p:blipFill>
          <a:blip r:embed="rId2">
            <a:extLst>
              <a:ext uri="{28A0092B-C50C-407E-A947-70E740481C1C}">
                <a14:useLocalDpi xmlns:a14="http://schemas.microsoft.com/office/drawing/2010/main" val="0"/>
              </a:ext>
            </a:extLst>
          </a:blip>
          <a:srcRect l="25329" r="26315" b="1"/>
          <a:stretch/>
        </p:blipFill>
        <p:spPr bwMode="auto">
          <a:xfrm>
            <a:off x="6309311" y="1"/>
            <a:ext cx="5899302" cy="6862230"/>
          </a:xfrm>
          <a:custGeom>
            <a:avLst/>
            <a:gdLst/>
            <a:ahLst/>
            <a:cxnLst/>
            <a:rect l="l" t="t" r="r" b="b"/>
            <a:pathLst>
              <a:path w="5923149" h="6857997">
                <a:moveTo>
                  <a:pt x="320173" y="0"/>
                </a:moveTo>
                <a:lnTo>
                  <a:pt x="5923149" y="0"/>
                </a:lnTo>
                <a:lnTo>
                  <a:pt x="5923149" y="6857997"/>
                </a:lnTo>
                <a:lnTo>
                  <a:pt x="1111789" y="6857997"/>
                </a:lnTo>
                <a:lnTo>
                  <a:pt x="1106562" y="6546368"/>
                </a:lnTo>
                <a:cubicBezTo>
                  <a:pt x="1000021" y="3425651"/>
                  <a:pt x="-688878" y="3321843"/>
                  <a:pt x="320173" y="0"/>
                </a:cubicBezTo>
                <a:close/>
              </a:path>
            </a:pathLst>
          </a:custGeom>
          <a:noFill/>
        </p:spPr>
      </p:pic>
    </p:spTree>
    <p:extLst>
      <p:ext uri="{BB962C8B-B14F-4D97-AF65-F5344CB8AC3E}">
        <p14:creationId xmlns:p14="http://schemas.microsoft.com/office/powerpoint/2010/main" val="947777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603AFE5-5FB8-6AA0-E6DC-987E50394388}"/>
              </a:ext>
            </a:extLst>
          </p:cNvPr>
          <p:cNvSpPr>
            <a:spLocks noGrp="1"/>
          </p:cNvSpPr>
          <p:nvPr>
            <p:ph sz="half" idx="1"/>
          </p:nvPr>
        </p:nvSpPr>
        <p:spPr>
          <a:xfrm>
            <a:off x="627704" y="1593410"/>
            <a:ext cx="5009584" cy="3820562"/>
          </a:xfrm>
        </p:spPr>
        <p:txBody>
          <a:bodyPr>
            <a:normAutofit fontScale="62500" lnSpcReduction="20000"/>
          </a:bodyPr>
          <a:lstStyle/>
          <a:p>
            <a:pPr algn="just">
              <a:lnSpc>
                <a:spcPct val="107000"/>
              </a:lnSpc>
              <a:spcAft>
                <a:spcPts val="800"/>
              </a:spcAft>
            </a:pPr>
            <a:r>
              <a:rPr lang="es-CO" sz="2900" b="1" kern="100" dirty="0">
                <a:effectLst/>
                <a:latin typeface="Arial Narrow" panose="020B0606020202030204" pitchFamily="34" charset="0"/>
                <a:ea typeface="Aptos" panose="020B0004020202020204" pitchFamily="34" charset="0"/>
                <a:cs typeface="Times New Roman" panose="02020603050405020304" pitchFamily="18" charset="0"/>
              </a:rPr>
              <a:t>Componentes Principales de la Feria Virtual:</a:t>
            </a:r>
            <a:endParaRPr lang="es-CO" sz="29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tabLst>
                <a:tab pos="457200" algn="l"/>
              </a:tabLst>
            </a:pPr>
            <a:r>
              <a:rPr lang="es-CO" sz="2900" b="1" kern="100" dirty="0">
                <a:effectLst/>
                <a:latin typeface="Arial Narrow" panose="020B0606020202030204" pitchFamily="34" charset="0"/>
                <a:ea typeface="Aptos" panose="020B0004020202020204" pitchFamily="34" charset="0"/>
                <a:cs typeface="Times New Roman" panose="02020603050405020304" pitchFamily="18" charset="0"/>
              </a:rPr>
              <a:t>Modelado 3D del Centro de Convenciones:</a:t>
            </a:r>
            <a:endParaRPr lang="es-CO" sz="29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CO" sz="2900" b="1" kern="100" dirty="0">
                <a:effectLst/>
                <a:latin typeface="Arial Narrow" panose="020B0606020202030204" pitchFamily="34" charset="0"/>
                <a:ea typeface="Aptos" panose="020B0004020202020204" pitchFamily="34" charset="0"/>
                <a:cs typeface="Times New Roman" panose="02020603050405020304" pitchFamily="18" charset="0"/>
              </a:rPr>
              <a:t>Entorno Virtual:</a:t>
            </a:r>
            <a:r>
              <a:rPr lang="es-CO" sz="2900" kern="100" dirty="0">
                <a:effectLst/>
                <a:latin typeface="Arial Narrow" panose="020B0606020202030204" pitchFamily="34" charset="0"/>
                <a:ea typeface="Aptos" panose="020B0004020202020204" pitchFamily="34" charset="0"/>
                <a:cs typeface="Times New Roman" panose="02020603050405020304" pitchFamily="18" charset="0"/>
              </a:rPr>
              <a:t> El Centro de Convenciones Alfonso López Pumarejo ha sido modelado en 3D con alta precisión, permitiendo una visualización realista del espacio y una navegación intuitiva para los usuarios.</a:t>
            </a:r>
          </a:p>
          <a:p>
            <a:pPr marL="342900" lvl="0" indent="-342900" algn="just">
              <a:lnSpc>
                <a:spcPct val="107000"/>
              </a:lnSpc>
              <a:spcAft>
                <a:spcPts val="800"/>
              </a:spcAft>
              <a:buFont typeface="+mj-lt"/>
              <a:buAutoNum type="arabicPeriod"/>
              <a:tabLst>
                <a:tab pos="457200" algn="l"/>
              </a:tabLst>
            </a:pPr>
            <a:r>
              <a:rPr lang="es-CO" sz="2900" b="1" kern="100" dirty="0">
                <a:effectLst/>
                <a:latin typeface="Arial Narrow" panose="020B0606020202030204" pitchFamily="34" charset="0"/>
                <a:ea typeface="Aptos" panose="020B0004020202020204" pitchFamily="34" charset="0"/>
                <a:cs typeface="Times New Roman" panose="02020603050405020304" pitchFamily="18" charset="0"/>
              </a:rPr>
              <a:t>Stands de Instituciones de Educación Superior:</a:t>
            </a:r>
            <a:endParaRPr lang="es-CO" sz="29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CO" sz="2900" b="1" kern="100" dirty="0">
                <a:effectLst/>
                <a:latin typeface="Arial Narrow" panose="020B0606020202030204" pitchFamily="34" charset="0"/>
                <a:ea typeface="Aptos" panose="020B0004020202020204" pitchFamily="34" charset="0"/>
                <a:cs typeface="Times New Roman" panose="02020603050405020304" pitchFamily="18" charset="0"/>
              </a:rPr>
              <a:t>Instituciones Participantes:</a:t>
            </a:r>
            <a:r>
              <a:rPr lang="es-CO" sz="2900" kern="100" dirty="0">
                <a:effectLst/>
                <a:latin typeface="Arial Narrow" panose="020B0606020202030204" pitchFamily="34" charset="0"/>
                <a:ea typeface="Aptos" panose="020B0004020202020204" pitchFamily="34" charset="0"/>
                <a:cs typeface="Times New Roman" panose="02020603050405020304" pitchFamily="18" charset="0"/>
              </a:rPr>
              <a:t> La feria virtual presenta 15 stands correspondientes a las siguientes instituciones de educación superior:</a:t>
            </a:r>
          </a:p>
          <a:p>
            <a:pPr marL="742950" lvl="1" indent="-285750">
              <a:lnSpc>
                <a:spcPct val="107000"/>
              </a:lnSpc>
              <a:spcAft>
                <a:spcPts val="800"/>
              </a:spcAft>
              <a:buSzPts val="1000"/>
              <a:buFont typeface="Courier New" panose="02070309020205020404" pitchFamily="49" charset="0"/>
              <a:buChar char="o"/>
              <a:tabLst>
                <a:tab pos="914400" algn="l"/>
              </a:tabLst>
            </a:pPr>
            <a:endParaRPr lang="es-CO" sz="1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8ABEA094-CF28-1566-F9A7-7BE24633AF78}"/>
              </a:ext>
            </a:extLst>
          </p:cNvPr>
          <p:cNvSpPr>
            <a:spLocks noGrp="1"/>
          </p:cNvSpPr>
          <p:nvPr>
            <p:ph sz="half" idx="2"/>
          </p:nvPr>
        </p:nvSpPr>
        <p:spPr>
          <a:xfrm>
            <a:off x="5878723" y="1050202"/>
            <a:ext cx="3444006" cy="5230916"/>
          </a:xfrm>
        </p:spPr>
        <p:txBody>
          <a:bodyPr>
            <a:normAutofit fontScale="62500" lnSpcReduction="20000"/>
          </a:bodyPr>
          <a:lstStyle/>
          <a:p>
            <a:pPr marL="1143000" lvl="2" indent="-228600">
              <a:lnSpc>
                <a:spcPct val="107000"/>
              </a:lnSpc>
              <a:spcAft>
                <a:spcPts val="800"/>
              </a:spcAft>
              <a:buFont typeface="Symbol" panose="05050102010706020507" pitchFamily="18" charset="2"/>
              <a:buChar char=""/>
            </a:pPr>
            <a:r>
              <a:rPr lang="es-CO" sz="2000" b="1" kern="100" dirty="0" err="1">
                <a:effectLst/>
                <a:latin typeface="Arial Narrow" panose="020B0606020202030204" pitchFamily="34" charset="0"/>
                <a:ea typeface="Aptos" panose="020B0004020202020204" pitchFamily="34" charset="0"/>
                <a:cs typeface="Times New Roman" panose="02020603050405020304" pitchFamily="18" charset="0"/>
              </a:rPr>
              <a:t>Unibagué</a:t>
            </a:r>
            <a:endParaRPr lang="es-CO" sz="2000" b="1" kern="100" dirty="0">
              <a:effectLst/>
              <a:latin typeface="Arial Narrow" panose="020B0606020202030204" pitchFamily="34" charset="0"/>
              <a:ea typeface="Aptos" panose="020B0004020202020204" pitchFamily="34" charset="0"/>
              <a:cs typeface="Times New Roman" panose="02020603050405020304" pitchFamily="18" charset="0"/>
            </a:endParaRPr>
          </a:p>
          <a:p>
            <a:pPr marL="1143000" lvl="2" indent="-228600">
              <a:lnSpc>
                <a:spcPct val="107000"/>
              </a:lnSpc>
              <a:spcAft>
                <a:spcPts val="800"/>
              </a:spcAft>
              <a:buFont typeface="Symbol" panose="05050102010706020507" pitchFamily="18" charset="2"/>
              <a:buChar char=""/>
            </a:pPr>
            <a:r>
              <a:rPr lang="es-CO" sz="2000" b="1" dirty="0">
                <a:effectLst/>
                <a:latin typeface="Arial Narrow" panose="020B0606020202030204" pitchFamily="34" charset="0"/>
                <a:ea typeface="Aptos" panose="020B0004020202020204" pitchFamily="34" charset="0"/>
                <a:cs typeface="Times New Roman" panose="02020603050405020304" pitchFamily="18" charset="0"/>
              </a:rPr>
              <a:t>Universidad del Tolima.</a:t>
            </a:r>
            <a:endParaRPr lang="es-CO" sz="2000" b="1" kern="100" dirty="0">
              <a:effectLst/>
              <a:latin typeface="Arial Narrow" panose="020B0606020202030204" pitchFamily="34" charset="0"/>
              <a:ea typeface="Aptos" panose="020B0004020202020204" pitchFamily="34" charset="0"/>
              <a:cs typeface="Times New Roman" panose="02020603050405020304" pitchFamily="18" charset="0"/>
            </a:endParaRP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Conservatorio del Tolima</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SENA</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Universidad Cooperativa</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CUN</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Universidad Antonio Nariño</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ESAP</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UNAD</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Universidad Minuto de Dios</a:t>
            </a:r>
          </a:p>
          <a:p>
            <a:pPr marL="1143000" lvl="2" indent="-228600">
              <a:lnSpc>
                <a:spcPct val="107000"/>
              </a:lnSpc>
              <a:spcAft>
                <a:spcPts val="800"/>
              </a:spcAft>
              <a:buFont typeface="Symbol" panose="05050102010706020507" pitchFamily="18" charset="2"/>
              <a:buChar char=""/>
            </a:pPr>
            <a:r>
              <a:rPr lang="es-CO" sz="2000" b="1" kern="100" dirty="0" err="1">
                <a:effectLst/>
                <a:latin typeface="Arial Narrow" panose="020B0606020202030204" pitchFamily="34" charset="0"/>
                <a:ea typeface="Aptos" panose="020B0004020202020204" pitchFamily="34" charset="0"/>
                <a:cs typeface="Times New Roman" panose="02020603050405020304" pitchFamily="18" charset="0"/>
              </a:rPr>
              <a:t>UniRemington</a:t>
            </a:r>
            <a:endParaRPr lang="es-CO" sz="2000" b="1" kern="100" dirty="0">
              <a:effectLst/>
              <a:latin typeface="Arial Narrow" panose="020B0606020202030204" pitchFamily="34" charset="0"/>
              <a:ea typeface="Aptos" panose="020B0004020202020204" pitchFamily="34" charset="0"/>
              <a:cs typeface="Times New Roman" panose="02020603050405020304" pitchFamily="18" charset="0"/>
            </a:endParaRP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COREDUCACIÓN</a:t>
            </a:r>
          </a:p>
          <a:p>
            <a:pPr marL="1143000" lvl="2" indent="-228600">
              <a:lnSpc>
                <a:spcPct val="107000"/>
              </a:lnSpc>
              <a:spcAft>
                <a:spcPts val="800"/>
              </a:spcAft>
              <a:buFont typeface="Symbol" panose="05050102010706020507" pitchFamily="18" charset="2"/>
              <a:buChar char=""/>
            </a:pPr>
            <a:r>
              <a:rPr lang="es-CO" sz="2000" b="1" kern="100" dirty="0">
                <a:effectLst/>
                <a:latin typeface="Arial Narrow" panose="020B0606020202030204" pitchFamily="34" charset="0"/>
                <a:ea typeface="Aptos" panose="020B0004020202020204" pitchFamily="34" charset="0"/>
                <a:cs typeface="Times New Roman" panose="02020603050405020304" pitchFamily="18" charset="0"/>
              </a:rPr>
              <a:t>IFTIP</a:t>
            </a:r>
          </a:p>
          <a:p>
            <a:pPr marL="1143000" lvl="2" indent="-228600">
              <a:lnSpc>
                <a:spcPct val="107000"/>
              </a:lnSpc>
              <a:spcAft>
                <a:spcPts val="800"/>
              </a:spcAft>
              <a:buFont typeface="Symbol" panose="05050102010706020507" pitchFamily="18" charset="2"/>
              <a:buChar char=""/>
            </a:pPr>
            <a:r>
              <a:rPr lang="es-CO" sz="2000" b="1" kern="100" dirty="0" err="1">
                <a:effectLst/>
                <a:latin typeface="Arial Narrow" panose="020B0606020202030204" pitchFamily="34" charset="0"/>
                <a:ea typeface="Aptos" panose="020B0004020202020204" pitchFamily="34" charset="0"/>
                <a:cs typeface="Times New Roman" panose="02020603050405020304" pitchFamily="18" charset="0"/>
              </a:rPr>
              <a:t>LatinCLab</a:t>
            </a:r>
            <a:endParaRPr lang="es-CO" sz="2000" b="1" kern="100" dirty="0">
              <a:effectLst/>
              <a:latin typeface="Arial Narrow" panose="020B0606020202030204" pitchFamily="34" charset="0"/>
              <a:ea typeface="Aptos" panose="020B0004020202020204" pitchFamily="34" charset="0"/>
              <a:cs typeface="Times New Roman" panose="02020603050405020304" pitchFamily="18" charset="0"/>
            </a:endParaRPr>
          </a:p>
          <a:p>
            <a:pPr marL="1143000" lvl="2" indent="-228600">
              <a:lnSpc>
                <a:spcPct val="107000"/>
              </a:lnSpc>
              <a:spcAft>
                <a:spcPts val="800"/>
              </a:spcAft>
              <a:buFont typeface="Symbol" panose="05050102010706020507" pitchFamily="18" charset="2"/>
              <a:buChar char=""/>
            </a:pPr>
            <a:r>
              <a:rPr lang="es-CO" sz="2000" b="1" kern="100" dirty="0" err="1">
                <a:effectLst/>
                <a:latin typeface="Arial Narrow" panose="020B0606020202030204" pitchFamily="34" charset="0"/>
                <a:ea typeface="Aptos" panose="020B0004020202020204" pitchFamily="34" charset="0"/>
                <a:cs typeface="Times New Roman" panose="02020603050405020304" pitchFamily="18" charset="0"/>
              </a:rPr>
              <a:t>Sysdatec</a:t>
            </a:r>
            <a:endParaRPr lang="es-CO" sz="2000" b="1" kern="100" dirty="0">
              <a:effectLst/>
              <a:latin typeface="Arial Narrow" panose="020B0606020202030204" pitchFamily="34" charset="0"/>
              <a:ea typeface="Aptos" panose="020B0004020202020204" pitchFamily="34" charset="0"/>
              <a:cs typeface="Times New Roman" panose="02020603050405020304" pitchFamily="18" charset="0"/>
            </a:endParaRPr>
          </a:p>
          <a:p>
            <a:endParaRPr lang="es-CO" b="1" dirty="0"/>
          </a:p>
        </p:txBody>
      </p:sp>
      <p:pic>
        <p:nvPicPr>
          <p:cNvPr id="5" name="Imagen 4">
            <a:extLst>
              <a:ext uri="{FF2B5EF4-FFF2-40B4-BE49-F238E27FC236}">
                <a16:creationId xmlns:a16="http://schemas.microsoft.com/office/drawing/2014/main" id="{ED3A0945-DB1C-367B-B6FD-F0850DFAB1A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5475" y="1277670"/>
            <a:ext cx="2151755" cy="4302659"/>
          </a:xfrm>
          <a:prstGeom prst="rect">
            <a:avLst/>
          </a:prstGeom>
          <a:noFill/>
          <a:ln>
            <a:noFill/>
          </a:ln>
        </p:spPr>
      </p:pic>
    </p:spTree>
    <p:extLst>
      <p:ext uri="{BB962C8B-B14F-4D97-AF65-F5344CB8AC3E}">
        <p14:creationId xmlns:p14="http://schemas.microsoft.com/office/powerpoint/2010/main" val="646550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D3F0692-0D3B-7CAE-98C5-C2FFFBEDDE99}"/>
              </a:ext>
            </a:extLst>
          </p:cNvPr>
          <p:cNvSpPr>
            <a:spLocks noGrp="1"/>
          </p:cNvSpPr>
          <p:nvPr>
            <p:ph idx="1"/>
          </p:nvPr>
        </p:nvSpPr>
        <p:spPr>
          <a:xfrm>
            <a:off x="691079" y="262550"/>
            <a:ext cx="10325000" cy="3621387"/>
          </a:xfrm>
        </p:spPr>
        <p:txBody>
          <a:bodyPr>
            <a:normAutofit fontScale="92500" lnSpcReduction="10000"/>
          </a:bodyPr>
          <a:lstStyle/>
          <a:p>
            <a:pPr algn="just"/>
            <a:endParaRPr lang="es-CO" sz="1800" dirty="0">
              <a:effectLst/>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CO" b="1" kern="100" dirty="0">
                <a:effectLst/>
                <a:latin typeface="Arial Narrow" panose="020B0606020202030204" pitchFamily="34" charset="0"/>
                <a:ea typeface="Aptos" panose="020B0004020202020204" pitchFamily="34" charset="0"/>
                <a:cs typeface="Times New Roman" panose="02020603050405020304" pitchFamily="18" charset="0"/>
              </a:rPr>
              <a:t>Contenido de los Stands:</a:t>
            </a:r>
            <a:endParaRPr lang="es-CO" kern="100" dirty="0">
              <a:effectLst/>
              <a:latin typeface="Arial Narrow" panose="020B0606020202030204" pitchFamily="34" charset="0"/>
              <a:ea typeface="Aptos" panose="020B0004020202020204" pitchFamily="34" charset="0"/>
              <a:cs typeface="Times New Roman" panose="02020603050405020304" pitchFamily="18" charset="0"/>
            </a:endParaRPr>
          </a:p>
          <a:p>
            <a:pPr marL="1143000" lvl="2" indent="-228600" algn="just">
              <a:lnSpc>
                <a:spcPct val="107000"/>
              </a:lnSpc>
              <a:spcAft>
                <a:spcPts val="800"/>
              </a:spcAft>
              <a:buSzPts val="1000"/>
              <a:buFont typeface="Wingdings" panose="05000000000000000000" pitchFamily="2" charset="2"/>
              <a:buChar char=""/>
              <a:tabLst>
                <a:tab pos="13716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Oferta de Carreras:</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Cada stand muestra un catálogo completo de las carreras ofrecidas por la institución, incluyendo descripciones detalladas y requisitos.</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Enlace de Contacto:</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Se proporciona un enlace directo para contactar a la institución, facilitando la comunicación entre los interesados y los representantes de cada universidad o instituto.</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Videos de Presentación:</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Cada stand incluye videos promocionales que destacan las características, programas y beneficios de la institución, brindando a los usuarios una visión más completa de las opciones educativas.</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CO" sz="1800" b="1" dirty="0">
                <a:effectLst/>
                <a:latin typeface="Arial Narrow" panose="020B0606020202030204" pitchFamily="34" charset="0"/>
                <a:ea typeface="Aptos" panose="020B0004020202020204" pitchFamily="34" charset="0"/>
                <a:cs typeface="Times New Roman" panose="02020603050405020304" pitchFamily="18" charset="0"/>
              </a:rPr>
              <a:t>Galería de Imágenes:</a:t>
            </a:r>
            <a:r>
              <a:rPr lang="es-CO" sz="1800" dirty="0">
                <a:effectLst/>
                <a:latin typeface="Arial Narrow" panose="020B0606020202030204" pitchFamily="34" charset="0"/>
                <a:ea typeface="Aptos" panose="020B0004020202020204" pitchFamily="34" charset="0"/>
                <a:cs typeface="Times New Roman" panose="02020603050405020304" pitchFamily="18" charset="0"/>
              </a:rPr>
              <a:t> Una galería de imágenes con material POP (publicidad en el punto de venta) y recursos visuales adicionales, que muestran la infraestructura, eventos y actividades de cada institución</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es-CO" dirty="0"/>
          </a:p>
        </p:txBody>
      </p:sp>
      <p:pic>
        <p:nvPicPr>
          <p:cNvPr id="4" name="Imagen 3">
            <a:extLst>
              <a:ext uri="{FF2B5EF4-FFF2-40B4-BE49-F238E27FC236}">
                <a16:creationId xmlns:a16="http://schemas.microsoft.com/office/drawing/2014/main" id="{92A6625D-EBCE-66A4-B5B5-3C348EE65E0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680" b="9660"/>
          <a:stretch/>
        </p:blipFill>
        <p:spPr>
          <a:xfrm>
            <a:off x="2994025" y="3865830"/>
            <a:ext cx="6203950" cy="2430780"/>
          </a:xfrm>
          <a:prstGeom prst="rect">
            <a:avLst/>
          </a:prstGeom>
        </p:spPr>
      </p:pic>
    </p:spTree>
    <p:extLst>
      <p:ext uri="{BB962C8B-B14F-4D97-AF65-F5344CB8AC3E}">
        <p14:creationId xmlns:p14="http://schemas.microsoft.com/office/powerpoint/2010/main" val="2284921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AB970A5-06E9-1BF0-3A9C-71C8A425E015}"/>
              </a:ext>
            </a:extLst>
          </p:cNvPr>
          <p:cNvSpPr>
            <a:spLocks noGrp="1"/>
          </p:cNvSpPr>
          <p:nvPr>
            <p:ph idx="1"/>
          </p:nvPr>
        </p:nvSpPr>
        <p:spPr>
          <a:xfrm>
            <a:off x="672972" y="900630"/>
            <a:ext cx="5881737" cy="3564436"/>
          </a:xfrm>
        </p:spPr>
        <p:txBody>
          <a:bodyPr>
            <a:noAutofit/>
          </a:bodyPr>
          <a:lstStyle/>
          <a:p>
            <a:pPr marL="342900" lvl="0" indent="-342900">
              <a:lnSpc>
                <a:spcPct val="107000"/>
              </a:lnSpc>
              <a:spcAft>
                <a:spcPts val="800"/>
              </a:spcAft>
              <a:buFont typeface="+mj-lt"/>
              <a:buAutoNum type="arabicPeriod"/>
              <a:tabLst>
                <a:tab pos="4572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Aplicación "Elige tu U":</a:t>
            </a: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b="1" kern="100" dirty="0">
                <a:effectLst/>
                <a:latin typeface="Arial Narrow" panose="020B0606020202030204" pitchFamily="34" charset="0"/>
                <a:ea typeface="Aptos" panose="020B0004020202020204" pitchFamily="34" charset="0"/>
                <a:cs typeface="Times New Roman" panose="02020603050405020304" pitchFamily="18" charset="0"/>
              </a:rPr>
              <a:t>Funcionalidad:</a:t>
            </a:r>
            <a:r>
              <a:rPr lang="es-CO" kern="100" dirty="0">
                <a:effectLst/>
                <a:latin typeface="Arial Narrow" panose="020B0606020202030204" pitchFamily="34" charset="0"/>
                <a:ea typeface="Aptos" panose="020B0004020202020204" pitchFamily="34" charset="0"/>
                <a:cs typeface="Times New Roman" panose="02020603050405020304" pitchFamily="18" charset="0"/>
              </a:rPr>
              <a:t> Esta aplicación tiene un stand dentro de la plataforma 360° para ayudar a los usuarios en la selección de opciones educativas.</a:t>
            </a:r>
          </a:p>
          <a:p>
            <a:r>
              <a:rPr lang="es-CO" sz="1800" b="1" dirty="0">
                <a:effectLst/>
                <a:latin typeface="Arial Narrow" panose="020B0606020202030204" pitchFamily="34" charset="0"/>
                <a:ea typeface="Aptos" panose="020B0004020202020204" pitchFamily="34" charset="0"/>
                <a:cs typeface="Times New Roman" panose="02020603050405020304" pitchFamily="18" charset="0"/>
              </a:rPr>
              <a:t>Características:</a:t>
            </a:r>
          </a:p>
          <a:p>
            <a:endParaRPr lang="es-CO" sz="1800" dirty="0">
              <a:effectLst/>
            </a:endParaRPr>
          </a:p>
          <a:p>
            <a:pPr marL="1143000" lvl="2" indent="-228600" algn="just">
              <a:lnSpc>
                <a:spcPct val="107000"/>
              </a:lnSpc>
              <a:spcAft>
                <a:spcPts val="800"/>
              </a:spcAft>
              <a:buSzPts val="1000"/>
              <a:buFont typeface="Wingdings" panose="05000000000000000000" pitchFamily="2" charset="2"/>
              <a:buChar char=""/>
              <a:tabLst>
                <a:tab pos="1371600" algn="l"/>
              </a:tabLst>
            </a:pP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Asesoramiento Personalizado:</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Los usuarios pueden ingresar sus intereses y preferencias para recibir recomendaciones personalizadas de instituciones y programas educativos que se alineen con sus objetivos académicos y profesionales.</a:t>
            </a:r>
          </a:p>
          <a:p>
            <a:pPr marL="1143000" lvl="2" algn="just">
              <a:lnSpc>
                <a:spcPct val="107000"/>
              </a:lnSpc>
              <a:spcAft>
                <a:spcPts val="800"/>
              </a:spcAft>
              <a:buSzPts val="1000"/>
              <a:buFont typeface="Wingdings" panose="05000000000000000000" pitchFamily="2" charset="2"/>
              <a:buChar char=""/>
              <a:tabLst>
                <a:tab pos="1371600" algn="l"/>
              </a:tabLst>
            </a:pPr>
            <a:r>
              <a:rPr lang="es-CO" sz="1800" b="1" dirty="0">
                <a:latin typeface="Arial Narrow" panose="020B0606020202030204" pitchFamily="34" charset="0"/>
                <a:cs typeface="Times New Roman" panose="02020603050405020304" pitchFamily="18" charset="0"/>
              </a:rPr>
              <a:t>o</a:t>
            </a:r>
            <a:r>
              <a:rPr lang="es-CO" sz="1800" b="1" kern="100" dirty="0">
                <a:effectLst/>
                <a:latin typeface="Arial Narrow" panose="020B0606020202030204" pitchFamily="34" charset="0"/>
                <a:ea typeface="Aptos" panose="020B0004020202020204" pitchFamily="34" charset="0"/>
                <a:cs typeface="Times New Roman" panose="02020603050405020304" pitchFamily="18" charset="0"/>
              </a:rPr>
              <a:t>pciones Nacionales e Internacionales:</a:t>
            </a: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 Ofrece una comparación detallada entre diferentes opciones educativas tanto a nivel nacional como internacional.</a:t>
            </a:r>
          </a:p>
          <a:p>
            <a:pPr marL="1143000" lvl="2" indent="-228600" algn="just">
              <a:lnSpc>
                <a:spcPct val="107000"/>
              </a:lnSpc>
              <a:spcAft>
                <a:spcPts val="800"/>
              </a:spcAft>
              <a:buSzPts val="1000"/>
              <a:buFont typeface="Wingdings" panose="05000000000000000000" pitchFamily="2" charset="2"/>
              <a:buChar char=""/>
              <a:tabLst>
                <a:tab pos="1371600" algn="l"/>
              </a:tabLst>
            </a:pPr>
            <a:endParaRPr lang="es-CO" sz="1800" kern="100" dirty="0">
              <a:effectLst/>
              <a:latin typeface="Arial Narrow" panose="020B0606020202030204" pitchFamily="34" charset="0"/>
              <a:ea typeface="Aptos" panose="020B0004020202020204" pitchFamily="34" charset="0"/>
              <a:cs typeface="Times New Roman" panose="02020603050405020304" pitchFamily="18" charset="0"/>
            </a:endParaRPr>
          </a:p>
          <a:p>
            <a:endParaRPr lang="es-CO" sz="1800" dirty="0"/>
          </a:p>
        </p:txBody>
      </p:sp>
      <p:pic>
        <p:nvPicPr>
          <p:cNvPr id="4" name="Imagen 3">
            <a:extLst>
              <a:ext uri="{FF2B5EF4-FFF2-40B4-BE49-F238E27FC236}">
                <a16:creationId xmlns:a16="http://schemas.microsoft.com/office/drawing/2014/main" id="{5F2F6CF3-CD99-2B5B-7BD1-FCFA13BD0DB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250" t="11701" r="28827" b="18095"/>
          <a:stretch/>
        </p:blipFill>
        <p:spPr>
          <a:xfrm>
            <a:off x="7276435" y="1564456"/>
            <a:ext cx="4242593" cy="3729088"/>
          </a:xfrm>
          <a:prstGeom prst="rect">
            <a:avLst/>
          </a:prstGeom>
        </p:spPr>
      </p:pic>
    </p:spTree>
    <p:extLst>
      <p:ext uri="{BB962C8B-B14F-4D97-AF65-F5344CB8AC3E}">
        <p14:creationId xmlns:p14="http://schemas.microsoft.com/office/powerpoint/2010/main" val="280072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549FB8F-B4D2-2E00-5457-16188B0ADB7F}"/>
              </a:ext>
            </a:extLst>
          </p:cNvPr>
          <p:cNvSpPr>
            <a:spLocks noGrp="1"/>
          </p:cNvSpPr>
          <p:nvPr>
            <p:ph idx="1"/>
          </p:nvPr>
        </p:nvSpPr>
        <p:spPr>
          <a:xfrm>
            <a:off x="1008914" y="2298224"/>
            <a:ext cx="10325000" cy="1951212"/>
          </a:xfrm>
        </p:spPr>
        <p:txBody>
          <a:bodyPr>
            <a:noAutofit/>
          </a:bodyPr>
          <a:lstStyle/>
          <a:p>
            <a:pPr algn="just"/>
            <a:r>
              <a:rPr lang="es-CO" kern="100" dirty="0">
                <a:effectLst/>
                <a:latin typeface="Arial Narrow" panose="020B0606020202030204" pitchFamily="34" charset="0"/>
                <a:ea typeface="Aptos" panose="020B0004020202020204" pitchFamily="34" charset="0"/>
                <a:cs typeface="Times New Roman" panose="02020603050405020304" pitchFamily="18" charset="0"/>
              </a:rPr>
              <a:t>En la feria virtual de educación superior, se ha dispuesto un área dedicada a la exhibición de contenido audiovisual, donde se encuentran cuatro pantallas que muestran un total de 40 videos cortos (hipervinculados desde YouTube, con la finalidad de no cargar la memoria RAM del servidor) sobre las carreras con mayor demanda en el departamento. Estos videos están clasificados en función de diferentes áreas de estudio, facilitando a los usuarios la exploración de opciones académicas específicas. Las carreras se dividen en las siguientes categorías y se distribuyen en las pantallas de la siguiente manera:</a:t>
            </a:r>
          </a:p>
          <a:p>
            <a:pPr algn="just"/>
            <a:endParaRPr lang="es-CO" dirty="0"/>
          </a:p>
        </p:txBody>
      </p:sp>
    </p:spTree>
    <p:extLst>
      <p:ext uri="{BB962C8B-B14F-4D97-AF65-F5344CB8AC3E}">
        <p14:creationId xmlns:p14="http://schemas.microsoft.com/office/powerpoint/2010/main" val="564530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descr="Diagrama&#10;&#10;Descripción generada automáticamente">
            <a:extLst>
              <a:ext uri="{FF2B5EF4-FFF2-40B4-BE49-F238E27FC236}">
                <a16:creationId xmlns:a16="http://schemas.microsoft.com/office/drawing/2014/main" id="{5C4FC942-35BC-75FF-ED09-B964DEADC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762" y="643467"/>
            <a:ext cx="4521274" cy="2543217"/>
          </a:xfrm>
          <a:prstGeom prst="rect">
            <a:avLst/>
          </a:prstGeom>
        </p:spPr>
      </p:pic>
      <p:cxnSp>
        <p:nvCxnSpPr>
          <p:cNvPr id="16" name="Straight Connector 15">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 name="Imagen 4" descr="Interfaz de usuario gráfica, Diagrama&#10;&#10;Descripción generada automáticamente">
            <a:extLst>
              <a:ext uri="{FF2B5EF4-FFF2-40B4-BE49-F238E27FC236}">
                <a16:creationId xmlns:a16="http://schemas.microsoft.com/office/drawing/2014/main" id="{57AF9F32-FDCC-62E6-672B-29E7AF47E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149" y="643467"/>
            <a:ext cx="4521274" cy="2543217"/>
          </a:xfrm>
          <a:prstGeom prst="rect">
            <a:avLst/>
          </a:prstGeom>
        </p:spPr>
      </p:pic>
      <p:cxnSp>
        <p:nvCxnSpPr>
          <p:cNvPr id="18" name="Straight Connector 17">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7" name="Imagen 6" descr="Diagrama&#10;&#10;Descripción generada automáticamente con confianza baja">
            <a:extLst>
              <a:ext uri="{FF2B5EF4-FFF2-40B4-BE49-F238E27FC236}">
                <a16:creationId xmlns:a16="http://schemas.microsoft.com/office/drawing/2014/main" id="{7F73CD8C-CB1A-C55F-AF71-5463958ED4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411" y="3671316"/>
            <a:ext cx="4525976" cy="2545862"/>
          </a:xfrm>
          <a:prstGeom prst="rect">
            <a:avLst/>
          </a:prstGeom>
        </p:spPr>
      </p:pic>
      <p:pic>
        <p:nvPicPr>
          <p:cNvPr id="9" name="Imagen 8" descr="Imagen que contiene Diagrama&#10;&#10;Descripción generada automáticamente">
            <a:extLst>
              <a:ext uri="{FF2B5EF4-FFF2-40B4-BE49-F238E27FC236}">
                <a16:creationId xmlns:a16="http://schemas.microsoft.com/office/drawing/2014/main" id="{EC269ED8-1D26-4BA5-DEE1-30DC12CB6E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5036" y="3671316"/>
            <a:ext cx="4539500" cy="2553469"/>
          </a:xfrm>
          <a:prstGeom prst="rect">
            <a:avLst/>
          </a:prstGeom>
        </p:spPr>
      </p:pic>
    </p:spTree>
    <p:extLst>
      <p:ext uri="{BB962C8B-B14F-4D97-AF65-F5344CB8AC3E}">
        <p14:creationId xmlns:p14="http://schemas.microsoft.com/office/powerpoint/2010/main" val="935025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D0009E-B460-4A99-6F8C-F32575EF5586}"/>
              </a:ext>
            </a:extLst>
          </p:cNvPr>
          <p:cNvSpPr>
            <a:spLocks noGrp="1"/>
          </p:cNvSpPr>
          <p:nvPr>
            <p:ph type="title"/>
          </p:nvPr>
        </p:nvSpPr>
        <p:spPr>
          <a:xfrm>
            <a:off x="691079" y="725952"/>
            <a:ext cx="10325000" cy="849352"/>
          </a:xfrm>
        </p:spPr>
        <p:txBody>
          <a:bodyPr>
            <a:normAutofit/>
          </a:bodyPr>
          <a:lstStyle/>
          <a:p>
            <a:r>
              <a:rPr lang="es-MX" sz="2000" b="1" kern="100" dirty="0">
                <a:solidFill>
                  <a:srgbClr val="215E99"/>
                </a:solidFill>
                <a:effectLst/>
                <a:latin typeface="Arial Narrow" panose="020B0606020202030204" pitchFamily="34" charset="0"/>
                <a:ea typeface="Aptos" panose="020B0004020202020204" pitchFamily="34" charset="0"/>
                <a:cs typeface="Times New Roman" panose="02020603050405020304" pitchFamily="18" charset="0"/>
              </a:rPr>
              <a:t>4. Veinte (20) conferencias sobre elección de carrera.</a:t>
            </a:r>
            <a:br>
              <a:rPr lang="es-CO" sz="2000" kern="100" dirty="0">
                <a:effectLst/>
                <a:latin typeface="Arial Narrow" panose="020B0606020202030204" pitchFamily="34" charset="0"/>
                <a:ea typeface="Aptos" panose="020B0004020202020204" pitchFamily="34" charset="0"/>
                <a:cs typeface="Times New Roman" panose="02020603050405020304" pitchFamily="18" charset="0"/>
              </a:rPr>
            </a:br>
            <a:endParaRPr lang="es-CO" sz="2000" dirty="0"/>
          </a:p>
        </p:txBody>
      </p:sp>
      <p:sp>
        <p:nvSpPr>
          <p:cNvPr id="3" name="Marcador de contenido 2">
            <a:extLst>
              <a:ext uri="{FF2B5EF4-FFF2-40B4-BE49-F238E27FC236}">
                <a16:creationId xmlns:a16="http://schemas.microsoft.com/office/drawing/2014/main" id="{C316A358-F289-2641-EFF3-F8BF795F9DFF}"/>
              </a:ext>
            </a:extLst>
          </p:cNvPr>
          <p:cNvSpPr>
            <a:spLocks noGrp="1"/>
          </p:cNvSpPr>
          <p:nvPr>
            <p:ph idx="1"/>
          </p:nvPr>
        </p:nvSpPr>
        <p:spPr>
          <a:xfrm>
            <a:off x="691079" y="1575304"/>
            <a:ext cx="5048818" cy="4988458"/>
          </a:xfrm>
        </p:spPr>
        <p:txBody>
          <a:bodyPr>
            <a:normAutofit fontScale="92500"/>
          </a:bodyPr>
          <a:lstStyle/>
          <a:p>
            <a:pPr algn="just"/>
            <a:r>
              <a:rPr lang="es-MX" sz="1800" dirty="0">
                <a:effectLst/>
                <a:latin typeface="Arial Narrow" panose="020B0606020202030204" pitchFamily="34" charset="0"/>
                <a:ea typeface="Aptos" panose="020B0004020202020204" pitchFamily="34" charset="0"/>
                <a:cs typeface="Times New Roman" panose="02020603050405020304" pitchFamily="18" charset="0"/>
              </a:rPr>
              <a:t>El objetivo de esta curaduría fue seleccionar y organizar una serie de videos educativos (tomados de YouTube), destinados a proporcionar información útil y actualizada sobre becas para colombianos, orientación vocacional y desarrollo profesional. Los temas abarcados incluyen becas a nivel nacional e internacional, elección de carrera, carreras con alta demanda, inteligencia económica y otros aspectos cruciales para los estudiantes en su proceso de toma de decisiones académicas y profesionales.</a:t>
            </a:r>
          </a:p>
          <a:p>
            <a:pPr algn="just"/>
            <a:r>
              <a:rPr lang="es-CO" sz="1800" dirty="0">
                <a:effectLst/>
                <a:latin typeface="Arial Narrow" panose="020B0606020202030204" pitchFamily="34" charset="0"/>
                <a:ea typeface="Aptos" panose="020B0004020202020204" pitchFamily="34" charset="0"/>
                <a:cs typeface="Times New Roman" panose="02020603050405020304" pitchFamily="18" charset="0"/>
              </a:rPr>
              <a:t>Se establecieron los criterios para la selección de videos, enfocándose en la relevancia del contenido, la claridad de la información, la credibilidad de las fuentes y la actualidad de los datos presentados. e identificaron las temáticas clave: becas para colombianos, orientación vocacional, elección de carrera, carreras con alta demanda y estrategias de inteligencia económica</a:t>
            </a:r>
            <a:endParaRPr lang="es-CO" dirty="0"/>
          </a:p>
        </p:txBody>
      </p:sp>
      <p:pic>
        <p:nvPicPr>
          <p:cNvPr id="4" name="Imagen 3">
            <a:extLst>
              <a:ext uri="{FF2B5EF4-FFF2-40B4-BE49-F238E27FC236}">
                <a16:creationId xmlns:a16="http://schemas.microsoft.com/office/drawing/2014/main" id="{0FFB89E6-DA72-2244-FD67-DC00EB8FAF6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6412" y="2205698"/>
            <a:ext cx="5610225" cy="3152775"/>
          </a:xfrm>
          <a:prstGeom prst="rect">
            <a:avLst/>
          </a:prstGeom>
          <a:noFill/>
          <a:ln>
            <a:noFill/>
          </a:ln>
        </p:spPr>
      </p:pic>
    </p:spTree>
    <p:extLst>
      <p:ext uri="{BB962C8B-B14F-4D97-AF65-F5344CB8AC3E}">
        <p14:creationId xmlns:p14="http://schemas.microsoft.com/office/powerpoint/2010/main" val="4143911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628453A-9204-6623-DAD2-47D72D3167C3}"/>
              </a:ext>
            </a:extLst>
          </p:cNvPr>
          <p:cNvSpPr>
            <a:spLocks noGrp="1"/>
          </p:cNvSpPr>
          <p:nvPr>
            <p:ph idx="1"/>
          </p:nvPr>
        </p:nvSpPr>
        <p:spPr>
          <a:xfrm>
            <a:off x="691079" y="407406"/>
            <a:ext cx="6289143" cy="6174463"/>
          </a:xfrm>
        </p:spPr>
        <p:txBody>
          <a:bodyPr>
            <a:normAutofit/>
          </a:bodyPr>
          <a:lstStyle/>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Se evaluaron los videos basándose en la calidad del contenido, la autoridad del presentador o experto, y las valoraciones y comentarios de los usuarios. Se vieron y analizaron los videos preseleccionados para asegurar que ofrecieran información precisa y útil. Se verificó que cada video aportara un valor significativo a los temas de interés y que estuviera actualizado.</a:t>
            </a:r>
          </a:p>
          <a:p>
            <a:pPr algn="just">
              <a:lnSpc>
                <a:spcPct val="107000"/>
              </a:lnSpc>
              <a:spcAft>
                <a:spcPts val="800"/>
              </a:spcAft>
            </a:pPr>
            <a:r>
              <a:rPr lang="es-CO" sz="1800" kern="100" dirty="0">
                <a:effectLst/>
                <a:latin typeface="Arial Narrow" panose="020B0606020202030204" pitchFamily="34" charset="0"/>
                <a:ea typeface="Aptos" panose="020B0004020202020204" pitchFamily="34" charset="0"/>
                <a:cs typeface="Times New Roman" panose="02020603050405020304" pitchFamily="18" charset="0"/>
              </a:rPr>
              <a:t>Estos videos ofrecen una valiosa herramienta de referencia para estudiantes colombianos y otros interesados en la planificación de su futuro académico y profesional. Los videos seleccionados proporcionan información accesible y de alta calidad que ayudará a los usuarios a tomar decisiones más informadas sobre sus opciones educativas y carreras.</a:t>
            </a:r>
          </a:p>
          <a:p>
            <a:endParaRPr lang="es-CO" dirty="0"/>
          </a:p>
        </p:txBody>
      </p:sp>
      <p:pic>
        <p:nvPicPr>
          <p:cNvPr id="4" name="Imagen 3">
            <a:extLst>
              <a:ext uri="{FF2B5EF4-FFF2-40B4-BE49-F238E27FC236}">
                <a16:creationId xmlns:a16="http://schemas.microsoft.com/office/drawing/2014/main" id="{8224ED9F-3676-9ECB-6F61-081DB66D229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56413" y="930282"/>
            <a:ext cx="3943350" cy="3802380"/>
          </a:xfrm>
          <a:prstGeom prst="rect">
            <a:avLst/>
          </a:prstGeom>
          <a:noFill/>
          <a:ln>
            <a:noFill/>
          </a:ln>
        </p:spPr>
      </p:pic>
      <p:sp>
        <p:nvSpPr>
          <p:cNvPr id="5" name="CuadroTexto 4">
            <a:extLst>
              <a:ext uri="{FF2B5EF4-FFF2-40B4-BE49-F238E27FC236}">
                <a16:creationId xmlns:a16="http://schemas.microsoft.com/office/drawing/2014/main" id="{DE3081CA-E150-55C0-B3C5-CBDD0A542C27}"/>
              </a:ext>
            </a:extLst>
          </p:cNvPr>
          <p:cNvSpPr txBox="1"/>
          <p:nvPr/>
        </p:nvSpPr>
        <p:spPr>
          <a:xfrm>
            <a:off x="7356413" y="5124816"/>
            <a:ext cx="5109925" cy="276999"/>
          </a:xfrm>
          <a:prstGeom prst="rect">
            <a:avLst/>
          </a:prstGeom>
          <a:noFill/>
        </p:spPr>
        <p:txBody>
          <a:bodyPr wrap="square" rtlCol="0">
            <a:spAutoFit/>
          </a:bodyPr>
          <a:lstStyle/>
          <a:p>
            <a:r>
              <a:rPr lang="es-CO" sz="1200" b="1" dirty="0">
                <a:solidFill>
                  <a:srgbClr val="C00000"/>
                </a:solidFill>
              </a:rPr>
              <a:t>VER ANEXO 04. 20 VIDEOS INFORMATIVOS</a:t>
            </a:r>
          </a:p>
        </p:txBody>
      </p:sp>
      <p:sp>
        <p:nvSpPr>
          <p:cNvPr id="6" name="CuadroTexto 5">
            <a:extLst>
              <a:ext uri="{FF2B5EF4-FFF2-40B4-BE49-F238E27FC236}">
                <a16:creationId xmlns:a16="http://schemas.microsoft.com/office/drawing/2014/main" id="{48B237AA-81FF-7D45-27F8-702893BDAFA4}"/>
              </a:ext>
            </a:extLst>
          </p:cNvPr>
          <p:cNvSpPr txBox="1"/>
          <p:nvPr/>
        </p:nvSpPr>
        <p:spPr>
          <a:xfrm>
            <a:off x="7356413" y="5516970"/>
            <a:ext cx="5109925" cy="276999"/>
          </a:xfrm>
          <a:prstGeom prst="rect">
            <a:avLst/>
          </a:prstGeom>
          <a:noFill/>
        </p:spPr>
        <p:txBody>
          <a:bodyPr wrap="square" rtlCol="0">
            <a:spAutoFit/>
          </a:bodyPr>
          <a:lstStyle/>
          <a:p>
            <a:r>
              <a:rPr lang="es-CO" sz="1200" b="1" dirty="0">
                <a:solidFill>
                  <a:srgbClr val="C00000"/>
                </a:solidFill>
              </a:rPr>
              <a:t>VER ANEXO 09. ENLANCES Y PORTADAS VIDEOS INFORMATIVOS</a:t>
            </a:r>
          </a:p>
        </p:txBody>
      </p:sp>
    </p:spTree>
    <p:extLst>
      <p:ext uri="{BB962C8B-B14F-4D97-AF65-F5344CB8AC3E}">
        <p14:creationId xmlns:p14="http://schemas.microsoft.com/office/powerpoint/2010/main" val="2516799160"/>
      </p:ext>
    </p:extLst>
  </p:cSld>
  <p:clrMapOvr>
    <a:masterClrMapping/>
  </p:clrMapOvr>
</p:sld>
</file>

<file path=ppt/theme/theme1.xml><?xml version="1.0" encoding="utf-8"?>
<a:theme xmlns:a="http://schemas.openxmlformats.org/drawingml/2006/main" name="CosineVTI">
  <a:themeElements>
    <a:clrScheme name="AnalogousFromDarkSeedLeftStep">
      <a:dk1>
        <a:srgbClr val="000000"/>
      </a:dk1>
      <a:lt1>
        <a:srgbClr val="FFFFFF"/>
      </a:lt1>
      <a:dk2>
        <a:srgbClr val="1A212E"/>
      </a:dk2>
      <a:lt2>
        <a:srgbClr val="F0F3F1"/>
      </a:lt2>
      <a:accent1>
        <a:srgbClr val="E729A7"/>
      </a:accent1>
      <a:accent2>
        <a:srgbClr val="C517D5"/>
      </a:accent2>
      <a:accent3>
        <a:srgbClr val="8829E7"/>
      </a:accent3>
      <a:accent4>
        <a:srgbClr val="3E30D9"/>
      </a:accent4>
      <a:accent5>
        <a:srgbClr val="2968E7"/>
      </a:accent5>
      <a:accent6>
        <a:srgbClr val="17A5D5"/>
      </a:accent6>
      <a:hlink>
        <a:srgbClr val="3F54BF"/>
      </a:hlink>
      <a:folHlink>
        <a:srgbClr val="7F7F7F"/>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235</TotalTime>
  <Words>2769</Words>
  <Application>Microsoft Office PowerPoint</Application>
  <PresentationFormat>Panorámica</PresentationFormat>
  <Paragraphs>103</Paragraphs>
  <Slides>25</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25</vt:i4>
      </vt:variant>
    </vt:vector>
  </HeadingPairs>
  <TitlesOfParts>
    <vt:vector size="34" baseType="lpstr">
      <vt:lpstr>Aptos</vt:lpstr>
      <vt:lpstr>Arial</vt:lpstr>
      <vt:lpstr>Arial Narrow</vt:lpstr>
      <vt:lpstr>Courier New</vt:lpstr>
      <vt:lpstr>Grandview</vt:lpstr>
      <vt:lpstr>Roboto</vt:lpstr>
      <vt:lpstr>Symbol</vt:lpstr>
      <vt:lpstr>Wingdings</vt:lpstr>
      <vt:lpstr>CosineVTI</vt:lpstr>
      <vt:lpstr>“Implementación de una plataforma virtual de transformación pedagógica para la orientación vocacional y la comunicación de la oferta en las instituciones educativas de los municipios no certificados del departamento del Tolima”</vt:lpstr>
      <vt:lpstr>Presentación de PowerPoint</vt:lpstr>
      <vt:lpstr>Presentación de PowerPoint</vt:lpstr>
      <vt:lpstr>Presentación de PowerPoint</vt:lpstr>
      <vt:lpstr>Presentación de PowerPoint</vt:lpstr>
      <vt:lpstr>Presentación de PowerPoint</vt:lpstr>
      <vt:lpstr>Presentación de PowerPoint</vt:lpstr>
      <vt:lpstr>   Contenido  1.Cuatro guías digitales sobre proyecto de vida (3 para estudiantes y 1 para docentes orientadores</vt:lpstr>
      <vt:lpstr>Guía 1</vt:lpstr>
      <vt:lpstr>Guía 2</vt:lpstr>
      <vt:lpstr>Guía 3</vt:lpstr>
      <vt:lpstr>Guía 4 (Docentes Orientadores)</vt:lpstr>
      <vt:lpstr>2.Prueba de orientación ocupacional y su aplicativo en línea (Auto análisis de resultados y vinculación con prueba de orientación vocacional de profundidad externa) </vt:lpstr>
      <vt:lpstr>Presentación de PowerPoint</vt:lpstr>
      <vt:lpstr>Presentación de PowerPoint</vt:lpstr>
      <vt:lpstr>Presentación de PowerPoint</vt:lpstr>
      <vt:lpstr>Presentación de PowerPoint</vt:lpstr>
      <vt:lpstr>3. Espacio de exposición permanente de la oferta de educación superior en el Tolima, (8 stand para instituciones de la Mesa de Educación Superior del Tolima y hasta 8 adicionales para instituciones técnico-laborales) </vt:lpstr>
      <vt:lpstr>Presentación de PowerPoint</vt:lpstr>
      <vt:lpstr>Presentación de PowerPoint</vt:lpstr>
      <vt:lpstr>Presentación de PowerPoint</vt:lpstr>
      <vt:lpstr>Presentación de PowerPoint</vt:lpstr>
      <vt:lpstr>Presentación de PowerPoint</vt:lpstr>
      <vt:lpstr>4. Veinte (20) conferencias sobre elección de carrera.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Vanessa Cárdenas</dc:creator>
  <cp:lastModifiedBy>NATALIA GUARNIZO</cp:lastModifiedBy>
  <cp:revision>44</cp:revision>
  <dcterms:created xsi:type="dcterms:W3CDTF">2024-09-09T13:39:44Z</dcterms:created>
  <dcterms:modified xsi:type="dcterms:W3CDTF">2025-02-17T14:21:00Z</dcterms:modified>
</cp:coreProperties>
</file>