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6" r:id="rId2"/>
    <p:sldId id="310" r:id="rId3"/>
    <p:sldId id="301" r:id="rId4"/>
    <p:sldId id="299" r:id="rId5"/>
    <p:sldId id="311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268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2" autoAdjust="0"/>
    <p:restoredTop sz="88930" autoAdjust="0"/>
  </p:normalViewPr>
  <p:slideViewPr>
    <p:cSldViewPr>
      <p:cViewPr varScale="1">
        <p:scale>
          <a:sx n="111" d="100"/>
          <a:sy n="111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4DA36-BA40-4B12-AE13-18FEE3CF02F4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E5D8C-BA6B-4387-A541-0A32DE19CFAA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7052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E5D8C-BA6B-4387-A541-0A32DE19CFAA}" type="slidenum">
              <a:rPr lang="es-CO" smtClean="0"/>
              <a:pPr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87059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7104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7014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7618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1621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5786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8304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67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405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044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802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099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1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43D27-61D8-40D3-890B-35BE7E83D313}" type="datetimeFigureOut">
              <a:rPr lang="es-CO" smtClean="0"/>
              <a:pPr/>
              <a:t>14/03/2023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CD8DC-C59A-4600-B02D-BB8780C58001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947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07704" y="1700808"/>
            <a:ext cx="6192688" cy="468052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SECRETARIA DE EDUCCION Y CULTURA DEL TOLIMA </a:t>
            </a:r>
            <a:b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b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RED DEPARTAMENTAL DE </a:t>
            </a:r>
            <a:b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EMPRENDIMIENTO</a:t>
            </a:r>
            <a:b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br>
              <a:rPr lang="en-US" sz="32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24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MESA DE ESTANDARIZACION DE CONTENIDOS.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016">
                        <a14:foregroundMark x1="69444" y1="12973" x2="76190" y2="19820"/>
                        <a14:foregroundMark x1="37897" y1="43784" x2="40278" y2="45225"/>
                        <a14:foregroundMark x1="43651" y1="49009" x2="47421" y2="50991"/>
                        <a14:foregroundMark x1="50198" y1="54414" x2="52976" y2="54414"/>
                        <a14:foregroundMark x1="19444" y1="60901" x2="20238" y2="70991"/>
                        <a14:foregroundMark x1="8135" y1="69910" x2="9524" y2="64505"/>
                        <a14:foregroundMark x1="16468" y1="67928" x2="11706" y2="63784"/>
                        <a14:foregroundMark x1="8135" y1="70991" x2="10516" y2="73333"/>
                        <a14:foregroundMark x1="15476" y1="71892" x2="12103" y2="73514"/>
                        <a14:foregroundMark x1="30754" y1="60360" x2="39087" y2="60360"/>
                        <a14:foregroundMark x1="36310" y1="63243" x2="35714" y2="71532"/>
                        <a14:foregroundMark x1="50397" y1="79099" x2="50397" y2="88468"/>
                        <a14:foregroundMark x1="36508" y1="79640" x2="38690" y2="89009"/>
                        <a14:foregroundMark x1="39286" y1="89910" x2="39286" y2="89910"/>
                        <a14:foregroundMark x1="57738" y1="80000" x2="58333" y2="91171"/>
                        <a14:foregroundMark x1="64286" y1="79820" x2="70635" y2="78919"/>
                        <a14:foregroundMark x1="72817" y1="82523" x2="72817" y2="89369"/>
                        <a14:foregroundMark x1="87698" y1="78919" x2="78770" y2="81261"/>
                        <a14:foregroundMark x1="88294" y1="80000" x2="93452" y2="85045"/>
                        <a14:foregroundMark x1="76389" y1="85405" x2="88294" y2="85045"/>
                        <a14:foregroundMark x1="78571" y1="86306" x2="81349" y2="92252"/>
                        <a14:foregroundMark x1="83532" y1="92252" x2="90476" y2="91712"/>
                        <a14:foregroundMark x1="13095" y1="79099" x2="13095" y2="84505"/>
                        <a14:foregroundMark x1="6746" y1="78739" x2="7341" y2="84685"/>
                        <a14:foregroundMark x1="18056" y1="78739" x2="15675" y2="80541"/>
                        <a14:foregroundMark x1="27381" y1="77838" x2="25397" y2="79459"/>
                        <a14:foregroundMark x1="26389" y1="80541" x2="31151" y2="81982"/>
                        <a14:foregroundMark x1="45833" y1="63784" x2="40873" y2="67748"/>
                        <a14:foregroundMark x1="46429" y1="63784" x2="50794" y2="67928"/>
                        <a14:foregroundMark x1="54365" y1="60901" x2="55159" y2="70991"/>
                        <a14:foregroundMark x1="60119" y1="63964" x2="59524" y2="72072"/>
                        <a14:foregroundMark x1="59325" y1="60541" x2="60516" y2="60721"/>
                        <a14:foregroundMark x1="64484" y1="64505" x2="64881" y2="72432"/>
                        <a14:foregroundMark x1="72024" y1="64144" x2="72024" y2="71712"/>
                        <a14:foregroundMark x1="77976" y1="64324" x2="79960" y2="72613"/>
                        <a14:foregroundMark x1="83929" y1="65225" x2="89683" y2="64144"/>
                        <a14:foregroundMark x1="91270" y1="64505" x2="92063" y2="720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3482" y="5445224"/>
            <a:ext cx="1118265" cy="123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525851"/>
            <a:ext cx="7931362" cy="1152128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86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PROPUESTA DE ESTANDARIZACION DE CONTENIDOS PARA EL ÁREA DE EMPRENDIMIENTO EN LAS IE OFICIALES DEL DEPARTAMENTO DEL TOLIMA</a:t>
            </a:r>
            <a:endParaRPr lang="es-CO" sz="2000" b="1" dirty="0">
              <a:solidFill>
                <a:srgbClr val="86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55576" y="2677979"/>
            <a:ext cx="764333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Elaborada por:</a:t>
            </a:r>
            <a:endParaRPr lang="en-US" sz="20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RICARDO ARJONA -  </a:t>
            </a:r>
            <a:r>
              <a:rPr lang="es-CO" sz="2000" dirty="0">
                <a:solidFill>
                  <a:srgbClr val="0070C0"/>
                </a:solidFill>
                <a:latin typeface="Candara" panose="020E0502030303020204" pitchFamily="34" charset="0"/>
              </a:rPr>
              <a:t>Líder</a:t>
            </a: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 de Mesa. IE  Simón Bolivar de  Coello.</a:t>
            </a:r>
          </a:p>
          <a:p>
            <a:pPr marL="342900" indent="-342900"/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LEONEL RIVERA POVEDA - Representante del Comité </a:t>
            </a:r>
            <a:r>
              <a:rPr lang="es-CO" sz="2000" dirty="0">
                <a:solidFill>
                  <a:srgbClr val="0070C0"/>
                </a:solidFill>
                <a:latin typeface="Candara" panose="020E0502030303020204" pitchFamily="34" charset="0"/>
              </a:rPr>
              <a:t>Estratégico</a:t>
            </a: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 de la Red. IE Normal Superior de Fálan </a:t>
            </a:r>
          </a:p>
          <a:p>
            <a:pPr marL="285750" indent="-285750"/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YISAMINELY PEREA GARCES  - IE Nuestra Señora del Rosario – Cajamarca </a:t>
            </a:r>
          </a:p>
          <a:p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ISABEL SIERRA CONTITA - IE Nuestra Señora del Rosario – Cajamarca </a:t>
            </a:r>
            <a:endParaRPr lang="es-CO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41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016">
                        <a14:foregroundMark x1="69444" y1="12973" x2="76190" y2="19820"/>
                        <a14:foregroundMark x1="37897" y1="43784" x2="40278" y2="45225"/>
                        <a14:foregroundMark x1="43651" y1="49009" x2="47421" y2="50991"/>
                        <a14:foregroundMark x1="50198" y1="54414" x2="52976" y2="54414"/>
                        <a14:foregroundMark x1="19444" y1="60901" x2="20238" y2="70991"/>
                        <a14:foregroundMark x1="8135" y1="69910" x2="9524" y2="64505"/>
                        <a14:foregroundMark x1="16468" y1="67928" x2="11706" y2="63784"/>
                        <a14:foregroundMark x1="8135" y1="70991" x2="10516" y2="73333"/>
                        <a14:foregroundMark x1="15476" y1="71892" x2="12103" y2="73514"/>
                        <a14:foregroundMark x1="30754" y1="60360" x2="39087" y2="60360"/>
                        <a14:foregroundMark x1="36310" y1="63243" x2="35714" y2="71532"/>
                        <a14:foregroundMark x1="50397" y1="79099" x2="50397" y2="88468"/>
                        <a14:foregroundMark x1="36508" y1="79640" x2="38690" y2="89009"/>
                        <a14:foregroundMark x1="39286" y1="89910" x2="39286" y2="89910"/>
                        <a14:foregroundMark x1="57738" y1="80000" x2="58333" y2="91171"/>
                        <a14:foregroundMark x1="64286" y1="79820" x2="70635" y2="78919"/>
                        <a14:foregroundMark x1="72817" y1="82523" x2="72817" y2="89369"/>
                        <a14:foregroundMark x1="87698" y1="78919" x2="78770" y2="81261"/>
                        <a14:foregroundMark x1="88294" y1="80000" x2="93452" y2="85045"/>
                        <a14:foregroundMark x1="76389" y1="85405" x2="88294" y2="85045"/>
                        <a14:foregroundMark x1="78571" y1="86306" x2="81349" y2="92252"/>
                        <a14:foregroundMark x1="83532" y1="92252" x2="90476" y2="91712"/>
                        <a14:foregroundMark x1="13095" y1="79099" x2="13095" y2="84505"/>
                        <a14:foregroundMark x1="6746" y1="78739" x2="7341" y2="84685"/>
                        <a14:foregroundMark x1="18056" y1="78739" x2="15675" y2="80541"/>
                        <a14:foregroundMark x1="27381" y1="77838" x2="25397" y2="79459"/>
                        <a14:foregroundMark x1="26389" y1="80541" x2="31151" y2="81982"/>
                        <a14:foregroundMark x1="45833" y1="63784" x2="40873" y2="67748"/>
                        <a14:foregroundMark x1="46429" y1="63784" x2="50794" y2="67928"/>
                        <a14:foregroundMark x1="54365" y1="60901" x2="55159" y2="70991"/>
                        <a14:foregroundMark x1="60119" y1="63964" x2="59524" y2="72072"/>
                        <a14:foregroundMark x1="59325" y1="60541" x2="60516" y2="60721"/>
                        <a14:foregroundMark x1="64484" y1="64505" x2="64881" y2="72432"/>
                        <a14:foregroundMark x1="72024" y1="64144" x2="72024" y2="71712"/>
                        <a14:foregroundMark x1="77976" y1="64324" x2="79960" y2="72613"/>
                        <a14:foregroundMark x1="83929" y1="65225" x2="89683" y2="64144"/>
                        <a14:foregroundMark x1="91270" y1="64505" x2="92063" y2="7207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3482" y="5445224"/>
            <a:ext cx="1118265" cy="123142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83568" y="2204864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MARIA LUISA GARCIA - IE Nuestra Señora del Rosario – Cajamarca </a:t>
            </a:r>
          </a:p>
          <a:p>
            <a:pPr marL="342900" indent="-342900"/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JHON ALEJANDRO  GONZALEZ – IE San Luis Gonzaga – San Luis</a:t>
            </a:r>
          </a:p>
          <a:p>
            <a:pPr marL="342900" indent="-342900"/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HERNANDO USECHE – IE Alfonso Arango Toro –Libano </a:t>
            </a:r>
          </a:p>
          <a:p>
            <a:pPr marL="342900" indent="-342900"/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LUIS FERNEY ARANGO TAFUR – IE San Juan Bosco – San Luis</a:t>
            </a:r>
          </a:p>
          <a:p>
            <a:pPr marL="342900" indent="-342900"/>
            <a:endParaRPr lang="en-US" sz="1400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  <a:latin typeface="Candara" panose="020E0502030303020204" pitchFamily="34" charset="0"/>
              </a:rPr>
              <a:t>DANY JULIAN ARJONA – IE Simón Bolivar – Chaparral</a:t>
            </a:r>
          </a:p>
          <a:p>
            <a:pPr marL="342900" indent="-342900"/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997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43608" y="1772816"/>
            <a:ext cx="7103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rgbClr val="86000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PORQUE SURGE LA PROPUESTA?</a:t>
            </a:r>
            <a:endParaRPr lang="es-CO" sz="3200" b="1" dirty="0">
              <a:solidFill>
                <a:srgbClr val="86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28596" y="2780928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Es necesario garantizar homogeneidad de contenidos para el área a nivel departamental.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El área no puede seguir siendo un relleno en el pensum de las IE.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Es importante incorporar la temática en el proyecto de vida de los estudiantes desde los primeros grados.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No todos los docentes están formados para desarrollar la cátedra.</a:t>
            </a:r>
            <a:endParaRPr lang="es-CO" sz="2000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69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59632" y="1628800"/>
            <a:ext cx="71034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rgbClr val="C0000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PORQUE SURGE LA PROPUESTA?</a:t>
            </a:r>
            <a:endParaRPr lang="es-CO" sz="32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67544" y="2428868"/>
            <a:ext cx="820891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Es una posibilidad para transversalizar los  contenidos con otras áreas del conocimiento.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Propiciar que el departamento del Tolima sea pionero en la implementación de la cátedra del emprendimiento en el 100% de sus IE. “Tolima Emprendedor” 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Se constituye en una alternativa para preparar al </a:t>
            </a:r>
            <a:r>
              <a:rPr lang="es-ES" sz="2000">
                <a:solidFill>
                  <a:srgbClr val="002060"/>
                </a:solidFill>
                <a:latin typeface="Candara" panose="020E0502030303020204" pitchFamily="34" charset="0"/>
              </a:rPr>
              <a:t>estudiante en el </a:t>
            </a:r>
            <a:r>
              <a:rPr lang="es-ES" sz="2000" dirty="0">
                <a:solidFill>
                  <a:srgbClr val="002060"/>
                </a:solidFill>
                <a:latin typeface="Candara" panose="020E0502030303020204" pitchFamily="34" charset="0"/>
              </a:rPr>
              <a:t>mundo del emprendimiento: sus retos y posibilidades pero también sus dificultades </a:t>
            </a:r>
            <a:endParaRPr lang="es-CO" sz="2000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9776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907704" y="1484784"/>
            <a:ext cx="5220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C00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 SE CONSTRUYO? </a:t>
            </a:r>
            <a:endParaRPr lang="es-CO" sz="32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55576" y="2131536"/>
            <a:ext cx="790309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andara" panose="020E0502030303020204" pitchFamily="34" charset="0"/>
              </a:rPr>
              <a:t>Se tomó como insumo el Programa “Escuela para Emprendimiento BBVA” y las experiencias institucionales en el área. </a:t>
            </a:r>
          </a:p>
          <a:p>
            <a:pPr marL="285750" indent="-285750"/>
            <a:endParaRPr lang="es-ES" sz="1400" dirty="0">
              <a:solidFill>
                <a:schemeClr val="accent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andara" panose="020E0502030303020204" pitchFamily="34" charset="0"/>
              </a:rPr>
              <a:t>Se realizó convocatoria para la conformación de la Red Departamental de Emprendimiento – expedición de la Resolución No. 3918 sep./2021.</a:t>
            </a:r>
          </a:p>
          <a:p>
            <a:pPr marL="285750" indent="-285750" algn="just"/>
            <a:endParaRPr lang="es-CO" sz="1400" dirty="0">
              <a:solidFill>
                <a:schemeClr val="accent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2">
                    <a:lumMod val="50000"/>
                  </a:schemeClr>
                </a:solidFill>
                <a:latin typeface="Candara" panose="020E0502030303020204" pitchFamily="34" charset="0"/>
              </a:rPr>
              <a:t>Conformación de Mesas de Trabajo:  </a:t>
            </a:r>
            <a:r>
              <a:rPr lang="es-MX" sz="2000" dirty="0">
                <a:solidFill>
                  <a:schemeClr val="accent2">
                    <a:lumMod val="50000"/>
                  </a:schemeClr>
                </a:solidFill>
                <a:latin typeface="Candara" panose="020E0502030303020204" pitchFamily="34" charset="0"/>
              </a:rPr>
              <a:t>Estandarización de contenidos, Formación y auto formación, socialización de experiencias institucionales o de jóvenes emprendedores, proyección de trabajo a través de ideas de negocio, comunicación y proyección a la comunidad.</a:t>
            </a:r>
            <a:endParaRPr lang="es-ES" sz="2000" dirty="0">
              <a:solidFill>
                <a:schemeClr val="accent2">
                  <a:lumMod val="50000"/>
                </a:schemeClr>
              </a:solidFill>
              <a:latin typeface="Candara" panose="020E0502030303020204" pitchFamily="34" charset="0"/>
            </a:endParaRPr>
          </a:p>
          <a:p>
            <a:pPr marL="285750" indent="-285750" algn="just"/>
            <a:br>
              <a:rPr lang="es-ES" dirty="0">
                <a:solidFill>
                  <a:schemeClr val="accent2">
                    <a:lumMod val="50000"/>
                  </a:schemeClr>
                </a:solidFill>
                <a:latin typeface="Candara" panose="020E0502030303020204" pitchFamily="34" charset="0"/>
              </a:rPr>
            </a:br>
            <a:endParaRPr lang="es-CO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56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27584" y="2996952"/>
            <a:ext cx="77768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  <a:latin typeface="Candara" panose="020E0502030303020204" pitchFamily="34" charset="0"/>
              </a:rPr>
              <a:t>Formulación de propuesta inicial de estandarización (líder de mesa) y posteriormente en jornadas de trabajo presencial de la mesa. </a:t>
            </a:r>
          </a:p>
          <a:p>
            <a:pPr marL="285750" indent="-285750" algn="just"/>
            <a:endParaRPr lang="es-ES" sz="1400" dirty="0">
              <a:solidFill>
                <a:srgbClr val="86000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  <a:latin typeface="Candara" panose="020E0502030303020204" pitchFamily="34" charset="0"/>
              </a:rPr>
              <a:t>Socialización de propuesta a los integrantes de la Red para concepto y aprobación.</a:t>
            </a:r>
          </a:p>
          <a:p>
            <a:pPr marL="285750" indent="-285750" algn="just"/>
            <a:endParaRPr lang="es-ES" sz="1400" dirty="0">
              <a:solidFill>
                <a:srgbClr val="860000"/>
              </a:solidFill>
              <a:latin typeface="Candara" panose="020E0502030303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  <a:latin typeface="Candara" panose="020E0502030303020204" pitchFamily="34" charset="0"/>
              </a:rPr>
              <a:t>Propuesta  aprobada para socialización con rectores. </a:t>
            </a:r>
            <a:endParaRPr lang="es-CO" sz="2000" dirty="0">
              <a:solidFill>
                <a:srgbClr val="86000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907704" y="1772816"/>
            <a:ext cx="52201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rgbClr val="0070C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COMO SE CONSTRUYO? </a:t>
            </a:r>
            <a:endParaRPr lang="es-CO" sz="32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98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2627784" y="1556792"/>
            <a:ext cx="4462264" cy="506487"/>
          </a:xfrm>
        </p:spPr>
        <p:txBody>
          <a:bodyPr>
            <a:normAutofit fontScale="90000"/>
          </a:bodyPr>
          <a:lstStyle/>
          <a:p>
            <a:r>
              <a:rPr lang="es-ES" sz="3200" dirty="0">
                <a:solidFill>
                  <a:srgbClr val="C0000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CONTIENE?</a:t>
            </a:r>
            <a:endParaRPr lang="es-CO" sz="3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1560" y="2571744"/>
            <a:ext cx="813690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060"/>
                </a:solidFill>
                <a:latin typeface="Candara" panose="020E0502030303020204" pitchFamily="34" charset="0"/>
              </a:rPr>
              <a:t>Componentes de apoyo a la estandarización de contenidos: Identificación, diagnóstico de área, diagnóstico de recursos, objetivos del área por grados, estrategias metodológicas, recursos, dimensiones, estrategias de evaluación y bibliografía. </a:t>
            </a:r>
          </a:p>
          <a:p>
            <a:pPr algn="ctr"/>
            <a:br>
              <a:rPr lang="es-MX" sz="2000" dirty="0"/>
            </a:br>
            <a:endParaRPr lang="es-MX" sz="2000" dirty="0"/>
          </a:p>
          <a:p>
            <a:pPr algn="ctr"/>
            <a:br>
              <a:rPr lang="es-MX" sz="2000" dirty="0"/>
            </a:br>
            <a:r>
              <a:rPr lang="es-MX" b="1" dirty="0">
                <a:solidFill>
                  <a:srgbClr val="C00000"/>
                </a:solidFill>
                <a:latin typeface="Segoe Print" panose="02000600000000000000" pitchFamily="2" charset="0"/>
              </a:rPr>
              <a:t>Nota: todo esto lo construye el docente o grupo de docentes del área de acuerdo al contexto institucional o a la modalidad de la IE.  </a:t>
            </a:r>
            <a:br>
              <a:rPr lang="es-MX" dirty="0"/>
            </a:br>
            <a:r>
              <a:rPr lang="es-MX" dirty="0"/>
              <a:t> </a:t>
            </a:r>
            <a:br>
              <a:rPr lang="es-MX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8850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23528" y="2204864"/>
            <a:ext cx="80300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>
                <a:latin typeface="Candara" panose="020E0502030303020204" pitchFamily="34" charset="0"/>
              </a:rPr>
              <a:t>Estandarización de contenidos </a:t>
            </a:r>
            <a:br>
              <a:rPr lang="es-ES" sz="2000" dirty="0">
                <a:latin typeface="Candara" panose="020E0502030303020204" pitchFamily="34" charset="0"/>
              </a:rPr>
            </a:br>
            <a:br>
              <a:rPr lang="es-ES" sz="2000" dirty="0">
                <a:latin typeface="Candara" panose="020E0502030303020204" pitchFamily="34" charset="0"/>
              </a:rPr>
            </a:br>
            <a:r>
              <a:rPr lang="es-ES" sz="2000" dirty="0">
                <a:latin typeface="Candara" panose="020E0502030303020204" pitchFamily="34" charset="0"/>
              </a:rPr>
              <a:t>- Por grados</a:t>
            </a:r>
            <a:br>
              <a:rPr lang="es-ES" sz="2000" dirty="0">
                <a:latin typeface="Candara" panose="020E0502030303020204" pitchFamily="34" charset="0"/>
              </a:rPr>
            </a:br>
            <a:r>
              <a:rPr lang="es-ES" sz="2000" dirty="0">
                <a:latin typeface="Candara" panose="020E0502030303020204" pitchFamily="34" charset="0"/>
              </a:rPr>
              <a:t>- Por periodos</a:t>
            </a:r>
            <a:br>
              <a:rPr lang="es-ES" sz="2000" dirty="0">
                <a:latin typeface="Candara" panose="020E0502030303020204" pitchFamily="34" charset="0"/>
              </a:rPr>
            </a:br>
            <a:r>
              <a:rPr lang="es-ES" sz="2000" dirty="0">
                <a:latin typeface="Candara" panose="020E0502030303020204" pitchFamily="34" charset="0"/>
              </a:rPr>
              <a:t>- Incluye DBAs, Mallas (evidencias de aprendizaje).</a:t>
            </a:r>
            <a:br>
              <a:rPr lang="es-ES" sz="2000" dirty="0">
                <a:latin typeface="Candara" panose="020E0502030303020204" pitchFamily="34" charset="0"/>
              </a:rPr>
            </a:br>
            <a:r>
              <a:rPr lang="es-ES" sz="2000" dirty="0">
                <a:latin typeface="Candara" panose="020E0502030303020204" pitchFamily="34" charset="0"/>
              </a:rPr>
              <a:t>- Estándares </a:t>
            </a:r>
            <a:br>
              <a:rPr lang="es-ES" sz="2000" dirty="0">
                <a:latin typeface="Candara" panose="020E0502030303020204" pitchFamily="34" charset="0"/>
              </a:rPr>
            </a:br>
            <a:r>
              <a:rPr lang="es-ES" sz="2000" dirty="0">
                <a:latin typeface="Candara" panose="020E0502030303020204" pitchFamily="34" charset="0"/>
              </a:rPr>
              <a:t>- Competencias ciudadanas y laborales </a:t>
            </a:r>
            <a:br>
              <a:rPr lang="es-ES" sz="2000" dirty="0">
                <a:latin typeface="Candara" panose="020E0502030303020204" pitchFamily="34" charset="0"/>
              </a:rPr>
            </a:br>
            <a:r>
              <a:rPr lang="es-ES" sz="2000" dirty="0">
                <a:latin typeface="Candara" panose="020E0502030303020204" pitchFamily="34" charset="0"/>
              </a:rPr>
              <a:t>- Proyectos transversales que maneja la IE. </a:t>
            </a:r>
            <a:endParaRPr lang="es-CO" sz="2000" dirty="0">
              <a:solidFill>
                <a:srgbClr val="0070C0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Título 2"/>
          <p:cNvSpPr>
            <a:spLocks noGrp="1"/>
          </p:cNvSpPr>
          <p:nvPr>
            <p:ph type="ctrTitle"/>
          </p:nvPr>
        </p:nvSpPr>
        <p:spPr>
          <a:xfrm>
            <a:off x="2411760" y="1412776"/>
            <a:ext cx="4462264" cy="506487"/>
          </a:xfrm>
        </p:spPr>
        <p:txBody>
          <a:bodyPr>
            <a:normAutofit fontScale="90000"/>
          </a:bodyPr>
          <a:lstStyle/>
          <a:p>
            <a:r>
              <a:rPr lang="es-ES" sz="3200" dirty="0">
                <a:solidFill>
                  <a:srgbClr val="C0000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CONTIENE?</a:t>
            </a:r>
            <a:endParaRPr lang="es-CO" sz="3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285984" y="5500702"/>
            <a:ext cx="55771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>
                <a:solidFill>
                  <a:srgbClr val="0070C0"/>
                </a:solidFill>
                <a:latin typeface="Segoe Print" panose="02000600000000000000" pitchFamily="2" charset="0"/>
              </a:rPr>
              <a:t>Ejemplo: Grado octavo – primer periodo </a:t>
            </a:r>
          </a:p>
        </p:txBody>
      </p:sp>
    </p:spTree>
    <p:extLst>
      <p:ext uri="{BB962C8B-B14F-4D97-AF65-F5344CB8AC3E}">
        <p14:creationId xmlns:p14="http://schemas.microsoft.com/office/powerpoint/2010/main" val="257627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22004" y="234888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3200" dirty="0">
                <a:solidFill>
                  <a:srgbClr val="00B0F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SE BUSCA ?</a:t>
            </a:r>
            <a:endParaRPr lang="es-CO" sz="3200" dirty="0">
              <a:solidFill>
                <a:srgbClr val="00B0F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55576" y="3861048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Candara" panose="020E0502030303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Preparar al egresado en competencias emprendedoras para generar empleo y NO para la búsqueda de empleo. </a:t>
            </a:r>
            <a:endParaRPr lang="es-CO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94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55576" y="1556792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C0000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ESTRATEGIA METODOLOGICA INSTITUCIONAL </a:t>
            </a:r>
            <a:endParaRPr lang="es-CO" sz="3200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11560" y="3068960"/>
            <a:ext cx="806489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</a:rPr>
              <a:t>La Secretaría enviará a las IE acto administrativo y el documento de estandarización completo 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</a:rPr>
              <a:t>Es necesario que la IE garantice como mínimo una hora semanal por grado para desarrollar la catedra.</a:t>
            </a:r>
          </a:p>
          <a:p>
            <a:pPr marL="285750" indent="-285750" algn="just"/>
            <a:endParaRPr lang="es-ES" sz="1400" dirty="0">
              <a:solidFill>
                <a:srgbClr val="00206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002060"/>
                </a:solidFill>
              </a:rPr>
              <a:t>La IE define las mallas o temáticas, DBA y estándares que va a trabajar de acuerdo con su misión, retos y prioridades. </a:t>
            </a:r>
            <a:endParaRPr lang="es-CO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364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95536" y="1700808"/>
            <a:ext cx="8748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latin typeface="Arial Rounded MT Bold" panose="020F07040305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ESTRATEGIA METODOLOGICA INSTITUCIONAL </a:t>
            </a:r>
            <a:endParaRPr lang="es-CO" sz="28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83568" y="2214555"/>
            <a:ext cx="770485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</a:rPr>
              <a:t>Socialización interna del documento con los docentes de la IE para acordar e iniciar su implementación. </a:t>
            </a:r>
          </a:p>
          <a:p>
            <a:pPr marL="342900" indent="-342900" algn="just"/>
            <a:endParaRPr lang="es-ES" sz="1400" dirty="0">
              <a:solidFill>
                <a:srgbClr val="86000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</a:rPr>
              <a:t>Orientación por parte de la Mesa de Estandarización para su implementación de acuerdo con solicitudes formales por parte de las IE.</a:t>
            </a:r>
          </a:p>
          <a:p>
            <a:pPr marL="342900" indent="-342900" algn="just"/>
            <a:endParaRPr lang="es-ES" sz="1400" dirty="0">
              <a:solidFill>
                <a:srgbClr val="86000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</a:rPr>
              <a:t>Suministro de información anual por parte de las IE sobre estado de avance de implementación.</a:t>
            </a:r>
          </a:p>
          <a:p>
            <a:pPr marL="342900" indent="-342900" algn="just"/>
            <a:endParaRPr lang="es-ES" sz="1400" dirty="0">
              <a:solidFill>
                <a:srgbClr val="860000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860000"/>
                </a:solidFill>
              </a:rPr>
              <a:t>Elaboración de informe general sobre avances, por parte de la Mesa en coordinación con la Secretaría.</a:t>
            </a:r>
          </a:p>
          <a:p>
            <a:pPr marL="342900" indent="-342900" algn="just"/>
            <a:br>
              <a:rPr lang="es-ES" sz="2000" dirty="0">
                <a:solidFill>
                  <a:srgbClr val="860000"/>
                </a:solidFill>
              </a:rPr>
            </a:br>
            <a:endParaRPr lang="es-CO" sz="2000" dirty="0">
              <a:solidFill>
                <a:srgbClr val="8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59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47664" y="2996952"/>
            <a:ext cx="6419056" cy="14401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8800" dirty="0">
                <a:ln w="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Rounded MT Bold" panose="020F0704030504030204" pitchFamily="34" charset="0"/>
              </a:rPr>
              <a:t>GRACIAS </a:t>
            </a:r>
            <a:endParaRPr lang="es-CO" sz="8800" dirty="0">
              <a:ln w="0"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9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10899</TotalTime>
  <Words>703</Words>
  <Application>Microsoft Office PowerPoint</Application>
  <PresentationFormat>Presentación en pantalla (4:3)</PresentationFormat>
  <Paragraphs>74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Arial Rounded MT Bold</vt:lpstr>
      <vt:lpstr>Calibri</vt:lpstr>
      <vt:lpstr>Candara</vt:lpstr>
      <vt:lpstr>Segoe Print</vt:lpstr>
      <vt:lpstr>Tema de Office</vt:lpstr>
      <vt:lpstr> SECRETARIA DE EDUCCION Y CULTURA DEL TOLIMA   RED DEPARTAMENTAL DE  EMPRENDIMIENTO   MESA DE ESTANDARIZACION DE CONTENIDOS. </vt:lpstr>
      <vt:lpstr>PROPUESTA DE ESTANDARIZACION DE CONTENIDOS PARA EL ÁREA DE EMPRENDIMIENTO EN LAS IE OFICIALES DEL DEPARTAMENTO DEL TOLIMA</vt:lpstr>
      <vt:lpstr>Presentación de PowerPoint</vt:lpstr>
      <vt:lpstr>Presentación de PowerPoint</vt:lpstr>
      <vt:lpstr>PORQUE SURGE LA PROPUESTA?</vt:lpstr>
      <vt:lpstr>Presentación de PowerPoint</vt:lpstr>
      <vt:lpstr>Presentación de PowerPoint</vt:lpstr>
      <vt:lpstr>QUE CONTIENE?</vt:lpstr>
      <vt:lpstr>QUE CONTIENE?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ILVA INES VARGAS CAVIEDES</cp:lastModifiedBy>
  <cp:revision>241</cp:revision>
  <dcterms:created xsi:type="dcterms:W3CDTF">2019-11-30T17:26:10Z</dcterms:created>
  <dcterms:modified xsi:type="dcterms:W3CDTF">2023-03-14T20:50:28Z</dcterms:modified>
</cp:coreProperties>
</file>