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330" r:id="rId2"/>
    <p:sldId id="325" r:id="rId3"/>
    <p:sldId id="257" r:id="rId4"/>
    <p:sldId id="258" r:id="rId5"/>
    <p:sldId id="259" r:id="rId6"/>
    <p:sldId id="260" r:id="rId7"/>
    <p:sldId id="324" r:id="rId8"/>
    <p:sldId id="335" r:id="rId9"/>
    <p:sldId id="336" r:id="rId10"/>
    <p:sldId id="337" r:id="rId11"/>
    <p:sldId id="328" r:id="rId12"/>
    <p:sldId id="329" r:id="rId13"/>
    <p:sldId id="338" r:id="rId14"/>
    <p:sldId id="261" r:id="rId15"/>
    <p:sldId id="262" r:id="rId16"/>
    <p:sldId id="327" r:id="rId17"/>
    <p:sldId id="265" r:id="rId18"/>
    <p:sldId id="322" r:id="rId19"/>
    <p:sldId id="326" r:id="rId20"/>
  </p:sldIdLst>
  <p:sldSz cx="18288000" cy="10287000"/>
  <p:notesSz cx="6858000" cy="9144000"/>
  <p:embeddedFontLst>
    <p:embeddedFont>
      <p:font typeface="Calibri" panose="020F0502020204030204" pitchFamily="34" charset="0"/>
      <p:regular r:id="rId21"/>
      <p:bold r:id="rId22"/>
      <p:italic r:id="rId23"/>
      <p:boldItalic r:id="rId24"/>
    </p:embeddedFont>
    <p:embeddedFont>
      <p:font typeface="Gidole" panose="020B0604020202020204" charset="0"/>
      <p:regular r:id="rId25"/>
    </p:embeddedFont>
    <p:embeddedFont>
      <p:font typeface="League Spartan" panose="020B0604020202020204" charset="0"/>
      <p:regular r:id="rId26"/>
    </p:embeddedFont>
    <p:embeddedFont>
      <p:font typeface="Montserrat Classic" panose="020B0604020202020204" charset="0"/>
      <p:regular r:id="rId27"/>
    </p:embeddedFont>
    <p:embeddedFont>
      <p:font typeface="Montserrat Classic Bold" panose="020B0604020202020204" charset="0"/>
      <p:regular r:id="rId2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15" autoAdjust="0"/>
    <p:restoredTop sz="94622" autoAdjust="0"/>
  </p:normalViewPr>
  <p:slideViewPr>
    <p:cSldViewPr>
      <p:cViewPr varScale="1">
        <p:scale>
          <a:sx n="49" d="100"/>
          <a:sy n="49" d="100"/>
        </p:scale>
        <p:origin x="474" y="4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6.fntdata"/><Relationship Id="rId3" Type="http://schemas.openxmlformats.org/officeDocument/2006/relationships/slide" Target="slides/slide2.xml"/><Relationship Id="rId21"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5.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4.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3.fntdata"/><Relationship Id="rId28" Type="http://schemas.openxmlformats.org/officeDocument/2006/relationships/font" Target="fonts/font8.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2.fntdata"/><Relationship Id="rId27" Type="http://schemas.openxmlformats.org/officeDocument/2006/relationships/font" Target="fonts/font7.fntdata"/><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7/12/2021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7/12/2021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7/12/2021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7/12/2021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7/12/2021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‹Nº›</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7/12/2021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‹Nº›</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0.jpe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7.xml"/><Relationship Id="rId5" Type="http://schemas.openxmlformats.org/officeDocument/2006/relationships/image" Target="../media/image2.png"/><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B16B063B-2133-423C-8E7F-5D364A8BFD54}"/>
              </a:ext>
            </a:extLst>
          </p:cNvPr>
          <p:cNvPicPr>
            <a:picLocks noChangeAspect="1"/>
          </p:cNvPicPr>
          <p:nvPr/>
        </p:nvPicPr>
        <p:blipFill>
          <a:blip r:embed="rId2"/>
          <a:stretch>
            <a:fillRect/>
          </a:stretch>
        </p:blipFill>
        <p:spPr>
          <a:xfrm>
            <a:off x="0" y="1"/>
            <a:ext cx="18288000" cy="10252444"/>
          </a:xfrm>
          <a:prstGeom prst="rect">
            <a:avLst/>
          </a:prstGeom>
        </p:spPr>
      </p:pic>
      <p:sp>
        <p:nvSpPr>
          <p:cNvPr id="3" name="CuadroTexto 2">
            <a:extLst>
              <a:ext uri="{FF2B5EF4-FFF2-40B4-BE49-F238E27FC236}">
                <a16:creationId xmlns:a16="http://schemas.microsoft.com/office/drawing/2014/main" id="{1654527F-B948-4521-A9D3-3B396FBC2074}"/>
              </a:ext>
            </a:extLst>
          </p:cNvPr>
          <p:cNvSpPr txBox="1"/>
          <p:nvPr/>
        </p:nvSpPr>
        <p:spPr>
          <a:xfrm>
            <a:off x="9372600" y="4000500"/>
            <a:ext cx="8610600" cy="3416320"/>
          </a:xfrm>
          <a:prstGeom prst="rect">
            <a:avLst/>
          </a:prstGeom>
          <a:solidFill>
            <a:schemeClr val="tx2">
              <a:lumMod val="40000"/>
              <a:lumOff val="60000"/>
            </a:schemeClr>
          </a:solidFill>
        </p:spPr>
        <p:txBody>
          <a:bodyPr wrap="square" rtlCol="0">
            <a:spAutoFit/>
          </a:bodyPr>
          <a:lstStyle/>
          <a:p>
            <a:r>
              <a:rPr lang="es-CO" sz="5400" dirty="0"/>
              <a:t>El Arte de Empezar.</a:t>
            </a:r>
          </a:p>
          <a:p>
            <a:r>
              <a:rPr lang="es-CO" sz="5400" dirty="0"/>
              <a:t>Armonía emocional, resignificando el miedo y el dolor.</a:t>
            </a:r>
          </a:p>
        </p:txBody>
      </p:sp>
    </p:spTree>
    <p:extLst>
      <p:ext uri="{BB962C8B-B14F-4D97-AF65-F5344CB8AC3E}">
        <p14:creationId xmlns:p14="http://schemas.microsoft.com/office/powerpoint/2010/main" val="13884896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uadroTexto 6">
            <a:extLst>
              <a:ext uri="{FF2B5EF4-FFF2-40B4-BE49-F238E27FC236}">
                <a16:creationId xmlns:a16="http://schemas.microsoft.com/office/drawing/2014/main" id="{C7AFEE58-CFE7-CA45-B174-72EC92202A91}"/>
              </a:ext>
            </a:extLst>
          </p:cNvPr>
          <p:cNvSpPr txBox="1"/>
          <p:nvPr/>
        </p:nvSpPr>
        <p:spPr>
          <a:xfrm>
            <a:off x="7011298" y="736959"/>
            <a:ext cx="3757871" cy="1015663"/>
          </a:xfrm>
          <a:prstGeom prst="rect">
            <a:avLst/>
          </a:prstGeom>
          <a:noFill/>
        </p:spPr>
        <p:txBody>
          <a:bodyPr wrap="square" rtlCol="0">
            <a:spAutoFit/>
          </a:bodyPr>
          <a:lstStyle/>
          <a:p>
            <a:r>
              <a:rPr lang="es-CO" sz="6000" b="1" dirty="0">
                <a:solidFill>
                  <a:srgbClr val="20356A"/>
                </a:solidFill>
                <a:latin typeface="Arial" panose="020B0604020202020204" pitchFamily="34" charset="0"/>
                <a:cs typeface="Arial" panose="020B0604020202020204" pitchFamily="34" charset="0"/>
              </a:rPr>
              <a:t>Empezar</a:t>
            </a:r>
          </a:p>
        </p:txBody>
      </p:sp>
      <p:sp>
        <p:nvSpPr>
          <p:cNvPr id="9" name="CuadroTexto 8">
            <a:extLst>
              <a:ext uri="{FF2B5EF4-FFF2-40B4-BE49-F238E27FC236}">
                <a16:creationId xmlns:a16="http://schemas.microsoft.com/office/drawing/2014/main" id="{345688D9-2FC2-AC40-9882-693039B9297C}"/>
              </a:ext>
            </a:extLst>
          </p:cNvPr>
          <p:cNvSpPr txBox="1"/>
          <p:nvPr/>
        </p:nvSpPr>
        <p:spPr>
          <a:xfrm>
            <a:off x="2254469" y="2483682"/>
            <a:ext cx="14078607" cy="6740307"/>
          </a:xfrm>
          <a:prstGeom prst="rect">
            <a:avLst/>
          </a:prstGeom>
          <a:noFill/>
        </p:spPr>
        <p:txBody>
          <a:bodyPr wrap="square" rtlCol="0">
            <a:spAutoFit/>
          </a:bodyPr>
          <a:lstStyle/>
          <a:p>
            <a:pPr>
              <a:lnSpc>
                <a:spcPct val="100000"/>
              </a:lnSpc>
            </a:pPr>
            <a:r>
              <a:rPr lang="es-CO" sz="3600" dirty="0">
                <a:solidFill>
                  <a:schemeClr val="accent2"/>
                </a:solidFill>
              </a:rPr>
              <a:t>“¿Estás esperando a que vuelve la “normalidad” o estás construyendo algo diferente? Vivimos una etapa de cambio global en la que estamos comenzando a asentar nuevos hábitos, normas y propósitos. Es el momento ideal para utilizar esta etapa de transición para cuestionarnos lo que hemos sido hasta ahora, lo que éramos en nuestra normalidad conocida y plantearnos cómo nos gustaría ser cuando todo acabe por reestructurarse de nuevo. Hagamos que “la nueva normalidad” sea más positiva para nosotros, usemos el cambio desde una posición proactiva y generadora en lugar de esperar simplemente a que “todo pase” y volver a la casilla de inicio”. </a:t>
            </a:r>
          </a:p>
          <a:p>
            <a:pPr algn="r">
              <a:lnSpc>
                <a:spcPct val="100000"/>
              </a:lnSpc>
            </a:pPr>
            <a:r>
              <a:rPr lang="es-CO" sz="3600" dirty="0">
                <a:solidFill>
                  <a:srgbClr val="20356A"/>
                </a:solidFill>
              </a:rPr>
              <a:t>Enric Corbera</a:t>
            </a:r>
          </a:p>
          <a:p>
            <a:pPr>
              <a:lnSpc>
                <a:spcPct val="100000"/>
              </a:lnSpc>
            </a:pPr>
            <a:endParaRPr lang="es-CO" sz="3600" dirty="0">
              <a:solidFill>
                <a:schemeClr val="accent2"/>
              </a:solidFill>
            </a:endParaRPr>
          </a:p>
        </p:txBody>
      </p:sp>
      <p:pic>
        <p:nvPicPr>
          <p:cNvPr id="4" name="Imagen 3">
            <a:extLst>
              <a:ext uri="{FF2B5EF4-FFF2-40B4-BE49-F238E27FC236}">
                <a16:creationId xmlns:a16="http://schemas.microsoft.com/office/drawing/2014/main" id="{EB25938C-6585-4B06-820D-A8CA29053C6E}"/>
              </a:ext>
            </a:extLst>
          </p:cNvPr>
          <p:cNvPicPr>
            <a:picLocks noChangeAspect="1"/>
          </p:cNvPicPr>
          <p:nvPr/>
        </p:nvPicPr>
        <p:blipFill>
          <a:blip r:embed="rId2"/>
          <a:stretch>
            <a:fillRect/>
          </a:stretch>
        </p:blipFill>
        <p:spPr>
          <a:xfrm>
            <a:off x="10633" y="8760925"/>
            <a:ext cx="6019518" cy="1526075"/>
          </a:xfrm>
          <a:prstGeom prst="rect">
            <a:avLst/>
          </a:prstGeom>
        </p:spPr>
      </p:pic>
    </p:spTree>
    <p:extLst>
      <p:ext uri="{BB962C8B-B14F-4D97-AF65-F5344CB8AC3E}">
        <p14:creationId xmlns:p14="http://schemas.microsoft.com/office/powerpoint/2010/main" val="737809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2"/>
          <a:srcRect t="7061" b="7061"/>
          <a:stretch>
            <a:fillRect/>
          </a:stretch>
        </a:blipFill>
        <a:effectLst/>
      </p:bgPr>
    </p:bg>
    <p:spTree>
      <p:nvGrpSpPr>
        <p:cNvPr id="1" name=""/>
        <p:cNvGrpSpPr/>
        <p:nvPr/>
      </p:nvGrpSpPr>
      <p:grpSpPr>
        <a:xfrm>
          <a:off x="0" y="0"/>
          <a:ext cx="0" cy="0"/>
          <a:chOff x="0" y="0"/>
          <a:chExt cx="0" cy="0"/>
        </a:xfrm>
      </p:grpSpPr>
      <p:grpSp>
        <p:nvGrpSpPr>
          <p:cNvPr id="9" name="Group 9"/>
          <p:cNvGrpSpPr>
            <a:grpSpLocks noChangeAspect="1"/>
          </p:cNvGrpSpPr>
          <p:nvPr/>
        </p:nvGrpSpPr>
        <p:grpSpPr>
          <a:xfrm>
            <a:off x="-1112766" y="3348935"/>
            <a:ext cx="7838687" cy="7838655"/>
            <a:chOff x="0" y="0"/>
            <a:chExt cx="6350000" cy="6349975"/>
          </a:xfrm>
        </p:grpSpPr>
        <p:sp>
          <p:nvSpPr>
            <p:cNvPr id="10" name="Freeform 10"/>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3"/>
              <a:stretch>
                <a:fillRect l="-25187" r="-25187"/>
              </a:stretch>
            </a:blipFill>
          </p:spPr>
        </p:sp>
      </p:grpSp>
      <p:sp>
        <p:nvSpPr>
          <p:cNvPr id="18" name="TextBox 18"/>
          <p:cNvSpPr txBox="1"/>
          <p:nvPr/>
        </p:nvSpPr>
        <p:spPr>
          <a:xfrm>
            <a:off x="6539665" y="8421446"/>
            <a:ext cx="8836482" cy="609555"/>
          </a:xfrm>
          <a:prstGeom prst="rect">
            <a:avLst/>
          </a:prstGeom>
        </p:spPr>
        <p:txBody>
          <a:bodyPr lIns="0" tIns="0" rIns="0" bIns="0" rtlCol="0" anchor="t">
            <a:spAutoFit/>
          </a:bodyPr>
          <a:lstStyle/>
          <a:p>
            <a:pPr algn="ctr">
              <a:lnSpc>
                <a:spcPts val="5013"/>
              </a:lnSpc>
            </a:pPr>
            <a:r>
              <a:rPr lang="en-US" sz="3342">
                <a:solidFill>
                  <a:srgbClr val="FFFFFF"/>
                </a:solidFill>
                <a:latin typeface="Montserrat Classic"/>
              </a:rPr>
              <a:t>Seres completos más que perfectos.</a:t>
            </a:r>
          </a:p>
        </p:txBody>
      </p:sp>
      <p:sp>
        <p:nvSpPr>
          <p:cNvPr id="20" name="TextBox 20"/>
          <p:cNvSpPr txBox="1"/>
          <p:nvPr/>
        </p:nvSpPr>
        <p:spPr>
          <a:xfrm>
            <a:off x="2806577" y="807062"/>
            <a:ext cx="10133354" cy="865622"/>
          </a:xfrm>
          <a:prstGeom prst="rect">
            <a:avLst/>
          </a:prstGeom>
        </p:spPr>
        <p:txBody>
          <a:bodyPr lIns="0" tIns="0" rIns="0" bIns="0" rtlCol="0" anchor="t">
            <a:spAutoFit/>
          </a:bodyPr>
          <a:lstStyle/>
          <a:p>
            <a:pPr algn="ctr">
              <a:lnSpc>
                <a:spcPts val="6999"/>
              </a:lnSpc>
            </a:pPr>
            <a:r>
              <a:rPr lang="en-US" sz="5000" spc="250" dirty="0">
                <a:solidFill>
                  <a:srgbClr val="123984"/>
                </a:solidFill>
                <a:latin typeface="League Spartan"/>
              </a:rPr>
              <a:t>INTEGRAR EMOCIONES </a:t>
            </a:r>
          </a:p>
        </p:txBody>
      </p:sp>
      <p:sp>
        <p:nvSpPr>
          <p:cNvPr id="21" name="TextBox 21"/>
          <p:cNvSpPr txBox="1"/>
          <p:nvPr/>
        </p:nvSpPr>
        <p:spPr>
          <a:xfrm>
            <a:off x="8075881" y="2843718"/>
            <a:ext cx="6732996" cy="555921"/>
          </a:xfrm>
          <a:prstGeom prst="rect">
            <a:avLst/>
          </a:prstGeom>
        </p:spPr>
        <p:txBody>
          <a:bodyPr lIns="0" tIns="0" rIns="0" bIns="0" rtlCol="0" anchor="t">
            <a:spAutoFit/>
          </a:bodyPr>
          <a:lstStyle/>
          <a:p>
            <a:pPr>
              <a:lnSpc>
                <a:spcPts val="4746"/>
              </a:lnSpc>
              <a:spcBef>
                <a:spcPct val="0"/>
              </a:spcBef>
            </a:pPr>
            <a:r>
              <a:rPr lang="en-US" sz="3796" b="1" spc="246" dirty="0">
                <a:solidFill>
                  <a:srgbClr val="123984"/>
                </a:solidFill>
                <a:latin typeface="Gidole"/>
              </a:rPr>
              <a:t>EDUCACIÓN EMOCIONAL</a:t>
            </a:r>
          </a:p>
        </p:txBody>
      </p:sp>
      <p:sp>
        <p:nvSpPr>
          <p:cNvPr id="22" name="TextBox 22"/>
          <p:cNvSpPr txBox="1"/>
          <p:nvPr/>
        </p:nvSpPr>
        <p:spPr>
          <a:xfrm>
            <a:off x="12554577" y="6691248"/>
            <a:ext cx="6732996" cy="555921"/>
          </a:xfrm>
          <a:prstGeom prst="rect">
            <a:avLst/>
          </a:prstGeom>
        </p:spPr>
        <p:txBody>
          <a:bodyPr lIns="0" tIns="0" rIns="0" bIns="0" rtlCol="0" anchor="t">
            <a:spAutoFit/>
          </a:bodyPr>
          <a:lstStyle/>
          <a:p>
            <a:pPr>
              <a:lnSpc>
                <a:spcPts val="4746"/>
              </a:lnSpc>
              <a:spcBef>
                <a:spcPct val="0"/>
              </a:spcBef>
            </a:pPr>
            <a:r>
              <a:rPr lang="en-US" sz="3796" b="1" spc="246" dirty="0">
                <a:solidFill>
                  <a:srgbClr val="123984"/>
                </a:solidFill>
                <a:latin typeface="Gidole"/>
              </a:rPr>
              <a:t>EXPRESIÓN EMOCIONAL</a:t>
            </a:r>
          </a:p>
        </p:txBody>
      </p:sp>
      <p:sp>
        <p:nvSpPr>
          <p:cNvPr id="23" name="TextBox 23"/>
          <p:cNvSpPr txBox="1"/>
          <p:nvPr/>
        </p:nvSpPr>
        <p:spPr>
          <a:xfrm>
            <a:off x="10495420" y="4612934"/>
            <a:ext cx="6732996" cy="555921"/>
          </a:xfrm>
          <a:prstGeom prst="rect">
            <a:avLst/>
          </a:prstGeom>
        </p:spPr>
        <p:txBody>
          <a:bodyPr lIns="0" tIns="0" rIns="0" bIns="0" rtlCol="0" anchor="t">
            <a:spAutoFit/>
          </a:bodyPr>
          <a:lstStyle/>
          <a:p>
            <a:pPr>
              <a:lnSpc>
                <a:spcPts val="4746"/>
              </a:lnSpc>
              <a:spcBef>
                <a:spcPct val="0"/>
              </a:spcBef>
            </a:pPr>
            <a:r>
              <a:rPr lang="en-US" sz="3796" b="1" spc="246" dirty="0">
                <a:solidFill>
                  <a:srgbClr val="123984"/>
                </a:solidFill>
                <a:latin typeface="Gidole"/>
              </a:rPr>
              <a:t>MOMENTO SEMILLA</a:t>
            </a:r>
          </a:p>
        </p:txBody>
      </p:sp>
      <p:pic>
        <p:nvPicPr>
          <p:cNvPr id="24" name="Imagen 23">
            <a:extLst>
              <a:ext uri="{FF2B5EF4-FFF2-40B4-BE49-F238E27FC236}">
                <a16:creationId xmlns:a16="http://schemas.microsoft.com/office/drawing/2014/main" id="{87517B09-E3EC-42E8-B8C4-9400EF4861CB}"/>
              </a:ext>
            </a:extLst>
          </p:cNvPr>
          <p:cNvPicPr>
            <a:picLocks noChangeAspect="1"/>
          </p:cNvPicPr>
          <p:nvPr/>
        </p:nvPicPr>
        <p:blipFill>
          <a:blip r:embed="rId4"/>
          <a:stretch>
            <a:fillRect/>
          </a:stretch>
        </p:blipFill>
        <p:spPr>
          <a:xfrm>
            <a:off x="12268483" y="-37895"/>
            <a:ext cx="6019518" cy="1526075"/>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D887E"/>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9999"/>
          </a:blip>
          <a:srcRect l="83126" t="32668" b="32668"/>
          <a:stretch>
            <a:fillRect/>
          </a:stretch>
        </p:blipFill>
        <p:spPr>
          <a:xfrm>
            <a:off x="6776530" y="0"/>
            <a:ext cx="11511470" cy="10287000"/>
          </a:xfrm>
          <a:prstGeom prst="rect">
            <a:avLst/>
          </a:prstGeom>
        </p:spPr>
      </p:pic>
      <p:pic>
        <p:nvPicPr>
          <p:cNvPr id="3" name="Picture 3"/>
          <p:cNvPicPr>
            <a:picLocks noChangeAspect="1"/>
          </p:cNvPicPr>
          <p:nvPr/>
        </p:nvPicPr>
        <p:blipFill>
          <a:blip r:embed="rId3"/>
          <a:srcRect l="28041" r="28041"/>
          <a:stretch>
            <a:fillRect/>
          </a:stretch>
        </p:blipFill>
        <p:spPr>
          <a:xfrm>
            <a:off x="0" y="0"/>
            <a:ext cx="6776530" cy="10287000"/>
          </a:xfrm>
          <a:prstGeom prst="rect">
            <a:avLst/>
          </a:prstGeom>
        </p:spPr>
      </p:pic>
      <p:sp>
        <p:nvSpPr>
          <p:cNvPr id="4" name="TextBox 4"/>
          <p:cNvSpPr txBox="1"/>
          <p:nvPr/>
        </p:nvSpPr>
        <p:spPr>
          <a:xfrm>
            <a:off x="6976452" y="485894"/>
            <a:ext cx="11111625" cy="10359390"/>
          </a:xfrm>
          <a:prstGeom prst="rect">
            <a:avLst/>
          </a:prstGeom>
        </p:spPr>
        <p:txBody>
          <a:bodyPr lIns="0" tIns="0" rIns="0" bIns="0" rtlCol="0" anchor="t">
            <a:spAutoFit/>
          </a:bodyPr>
          <a:lstStyle/>
          <a:p>
            <a:pPr algn="ctr">
              <a:lnSpc>
                <a:spcPts val="4339"/>
              </a:lnSpc>
            </a:pPr>
            <a:r>
              <a:rPr lang="en-US" sz="3100" spc="186">
                <a:solidFill>
                  <a:srgbClr val="120E05"/>
                </a:solidFill>
                <a:latin typeface="Montserrat Classic"/>
              </a:rPr>
              <a:t>“El ser humano es una casa de huéspedes</a:t>
            </a:r>
          </a:p>
          <a:p>
            <a:pPr algn="ctr">
              <a:lnSpc>
                <a:spcPts val="4339"/>
              </a:lnSpc>
            </a:pPr>
            <a:r>
              <a:rPr lang="en-US" sz="3100" spc="186">
                <a:solidFill>
                  <a:srgbClr val="120E05"/>
                </a:solidFill>
                <a:latin typeface="Montserrat Classic"/>
              </a:rPr>
              <a:t>Cada día, una nueva llegada.</a:t>
            </a:r>
          </a:p>
          <a:p>
            <a:pPr algn="ctr">
              <a:lnSpc>
                <a:spcPts val="4339"/>
              </a:lnSpc>
            </a:pPr>
            <a:r>
              <a:rPr lang="en-US" sz="3100" spc="186">
                <a:solidFill>
                  <a:srgbClr val="120E05"/>
                </a:solidFill>
                <a:latin typeface="Montserrat Classic"/>
              </a:rPr>
              <a:t>Una alegría, una depresión, una decepción,</a:t>
            </a:r>
          </a:p>
          <a:p>
            <a:pPr algn="ctr">
              <a:lnSpc>
                <a:spcPts val="4339"/>
              </a:lnSpc>
            </a:pPr>
            <a:r>
              <a:rPr lang="en-US" sz="3100" spc="186">
                <a:solidFill>
                  <a:srgbClr val="120E05"/>
                </a:solidFill>
                <a:latin typeface="Montserrat Classic"/>
              </a:rPr>
              <a:t>una toma de conciencia momentánea llega como un visitante.</a:t>
            </a:r>
          </a:p>
          <a:p>
            <a:pPr algn="ctr">
              <a:lnSpc>
                <a:spcPts val="4339"/>
              </a:lnSpc>
            </a:pPr>
            <a:r>
              <a:rPr lang="en-US" sz="3100" spc="186">
                <a:solidFill>
                  <a:srgbClr val="120E05"/>
                </a:solidFill>
                <a:latin typeface="Montserrat Classic"/>
              </a:rPr>
              <a:t>¡Aceptémoslos a todos!</a:t>
            </a:r>
          </a:p>
          <a:p>
            <a:pPr algn="ctr">
              <a:lnSpc>
                <a:spcPts val="4339"/>
              </a:lnSpc>
            </a:pPr>
            <a:r>
              <a:rPr lang="en-US" sz="3100" spc="186">
                <a:solidFill>
                  <a:srgbClr val="120E05"/>
                </a:solidFill>
                <a:latin typeface="Montserrat Classic"/>
              </a:rPr>
              <a:t>Aunque se trate de un aluvión de tristeza</a:t>
            </a:r>
          </a:p>
          <a:p>
            <a:pPr algn="ctr">
              <a:lnSpc>
                <a:spcPts val="4339"/>
              </a:lnSpc>
            </a:pPr>
            <a:r>
              <a:rPr lang="en-US" sz="3100" spc="186">
                <a:solidFill>
                  <a:srgbClr val="120E05"/>
                </a:solidFill>
                <a:latin typeface="Montserrat Classic"/>
              </a:rPr>
              <a:t>que violentamente deja la casa sin muebles.</a:t>
            </a:r>
          </a:p>
          <a:p>
            <a:pPr algn="ctr">
              <a:lnSpc>
                <a:spcPts val="4339"/>
              </a:lnSpc>
            </a:pPr>
            <a:r>
              <a:rPr lang="en-US" sz="3100" spc="186">
                <a:solidFill>
                  <a:srgbClr val="120E05"/>
                </a:solidFill>
                <a:latin typeface="Montserrat Classic"/>
              </a:rPr>
              <a:t>No obstante, trata a cada invitado con educación;</a:t>
            </a:r>
          </a:p>
          <a:p>
            <a:pPr algn="ctr">
              <a:lnSpc>
                <a:spcPts val="4339"/>
              </a:lnSpc>
            </a:pPr>
            <a:r>
              <a:rPr lang="en-US" sz="3100" spc="186">
                <a:solidFill>
                  <a:srgbClr val="120E05"/>
                </a:solidFill>
                <a:latin typeface="Montserrat Classic"/>
              </a:rPr>
              <a:t>podría dar lugar a una nueva alegría.</a:t>
            </a:r>
          </a:p>
          <a:p>
            <a:pPr algn="ctr">
              <a:lnSpc>
                <a:spcPts val="4339"/>
              </a:lnSpc>
            </a:pPr>
            <a:r>
              <a:rPr lang="en-US" sz="3100" spc="186">
                <a:solidFill>
                  <a:srgbClr val="120E05"/>
                </a:solidFill>
                <a:latin typeface="Montserrat Classic"/>
              </a:rPr>
              <a:t>El pensamiento sombrío, la vergüenza, la maldad…</a:t>
            </a:r>
          </a:p>
          <a:p>
            <a:pPr algn="ctr">
              <a:lnSpc>
                <a:spcPts val="4339"/>
              </a:lnSpc>
            </a:pPr>
            <a:r>
              <a:rPr lang="en-US" sz="3100" spc="186">
                <a:solidFill>
                  <a:srgbClr val="120E05"/>
                </a:solidFill>
                <a:latin typeface="Montserrat Classic"/>
              </a:rPr>
              <a:t>acéptalos riendo a la entrada, y haz que pasen al interior.</a:t>
            </a:r>
          </a:p>
          <a:p>
            <a:pPr algn="ctr">
              <a:lnSpc>
                <a:spcPts val="4339"/>
              </a:lnSpc>
            </a:pPr>
            <a:r>
              <a:rPr lang="en-US" sz="3100" spc="186">
                <a:solidFill>
                  <a:srgbClr val="120E05"/>
                </a:solidFill>
                <a:latin typeface="Montserrat Classic"/>
              </a:rPr>
              <a:t>Sé agradecido por todo lo que te llegue,</a:t>
            </a:r>
          </a:p>
          <a:p>
            <a:pPr algn="ctr">
              <a:lnSpc>
                <a:spcPts val="4339"/>
              </a:lnSpc>
            </a:pPr>
            <a:r>
              <a:rPr lang="en-US" sz="3100" spc="186">
                <a:solidFill>
                  <a:srgbClr val="120E05"/>
                </a:solidFill>
                <a:latin typeface="Montserrat Classic"/>
              </a:rPr>
              <a:t>pues han sido enviados como guía (...)”</a:t>
            </a:r>
          </a:p>
          <a:p>
            <a:pPr algn="ctr">
              <a:lnSpc>
                <a:spcPts val="4339"/>
              </a:lnSpc>
            </a:pPr>
            <a:endParaRPr lang="en-US" sz="3100" spc="186">
              <a:solidFill>
                <a:srgbClr val="120E05"/>
              </a:solidFill>
              <a:latin typeface="Montserrat Classic"/>
            </a:endParaRPr>
          </a:p>
          <a:p>
            <a:pPr algn="ctr">
              <a:lnSpc>
                <a:spcPts val="4339"/>
              </a:lnSpc>
            </a:pPr>
            <a:r>
              <a:rPr lang="en-US" sz="3100" spc="186">
                <a:solidFill>
                  <a:srgbClr val="120E05"/>
                </a:solidFill>
                <a:latin typeface="Montserrat Classic Bold"/>
              </a:rPr>
              <a:t>Rumi.</a:t>
            </a:r>
          </a:p>
          <a:p>
            <a:pPr algn="ctr">
              <a:lnSpc>
                <a:spcPts val="4340"/>
              </a:lnSpc>
            </a:pPr>
            <a:endParaRPr lang="en-US" sz="3100" spc="186">
              <a:solidFill>
                <a:srgbClr val="120E05"/>
              </a:solidFill>
              <a:latin typeface="Montserrat Classic Bold"/>
            </a:endParaRPr>
          </a:p>
          <a:p>
            <a:pPr algn="ctr">
              <a:lnSpc>
                <a:spcPts val="4480"/>
              </a:lnSpc>
            </a:pPr>
            <a:endParaRPr lang="en-US" sz="3100" spc="186">
              <a:solidFill>
                <a:srgbClr val="120E05"/>
              </a:solidFill>
              <a:latin typeface="Montserrat Classic Bold"/>
            </a:endParaRPr>
          </a:p>
        </p:txBody>
      </p:sp>
      <p:pic>
        <p:nvPicPr>
          <p:cNvPr id="5" name="Imagen 4">
            <a:extLst>
              <a:ext uri="{FF2B5EF4-FFF2-40B4-BE49-F238E27FC236}">
                <a16:creationId xmlns:a16="http://schemas.microsoft.com/office/drawing/2014/main" id="{694C2483-1C51-40F7-8427-4586652D4989}"/>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0" y="0"/>
            <a:ext cx="4325541" cy="1097116"/>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2"/>
          <a:srcRect t="7735" b="7735"/>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l="8581" r="27638"/>
          <a:stretch>
            <a:fillRect/>
          </a:stretch>
        </p:blipFill>
        <p:spPr>
          <a:xfrm>
            <a:off x="60851" y="-3646992"/>
            <a:ext cx="9838610" cy="10287000"/>
          </a:xfrm>
          <a:prstGeom prst="rect">
            <a:avLst/>
          </a:prstGeom>
        </p:spPr>
      </p:pic>
      <p:pic>
        <p:nvPicPr>
          <p:cNvPr id="3" name="Picture 3"/>
          <p:cNvPicPr>
            <a:picLocks noChangeAspect="1"/>
          </p:cNvPicPr>
          <p:nvPr/>
        </p:nvPicPr>
        <p:blipFill>
          <a:blip r:embed="rId3"/>
          <a:srcRect l="8581" r="27638"/>
          <a:stretch>
            <a:fillRect/>
          </a:stretch>
        </p:blipFill>
        <p:spPr>
          <a:xfrm>
            <a:off x="-264192" y="-2475345"/>
            <a:ext cx="9838610" cy="10287000"/>
          </a:xfrm>
          <a:prstGeom prst="rect">
            <a:avLst/>
          </a:prstGeom>
        </p:spPr>
      </p:pic>
      <p:pic>
        <p:nvPicPr>
          <p:cNvPr id="4" name="Picture 4"/>
          <p:cNvPicPr>
            <a:picLocks noChangeAspect="1"/>
          </p:cNvPicPr>
          <p:nvPr/>
        </p:nvPicPr>
        <p:blipFill>
          <a:blip r:embed="rId3"/>
          <a:srcRect l="8581" r="27638"/>
          <a:stretch>
            <a:fillRect/>
          </a:stretch>
        </p:blipFill>
        <p:spPr>
          <a:xfrm>
            <a:off x="-1445499" y="0"/>
            <a:ext cx="9838610" cy="10287000"/>
          </a:xfrm>
          <a:prstGeom prst="rect">
            <a:avLst/>
          </a:prstGeom>
        </p:spPr>
      </p:pic>
      <p:sp>
        <p:nvSpPr>
          <p:cNvPr id="8" name="TextBox 8"/>
          <p:cNvSpPr txBox="1"/>
          <p:nvPr/>
        </p:nvSpPr>
        <p:spPr>
          <a:xfrm>
            <a:off x="10172700" y="3933948"/>
            <a:ext cx="8115300" cy="3812477"/>
          </a:xfrm>
          <a:prstGeom prst="rect">
            <a:avLst/>
          </a:prstGeom>
        </p:spPr>
        <p:txBody>
          <a:bodyPr lIns="0" tIns="0" rIns="0" bIns="0" rtlCol="0" anchor="t">
            <a:spAutoFit/>
          </a:bodyPr>
          <a:lstStyle/>
          <a:p>
            <a:pPr algn="ctr">
              <a:lnSpc>
                <a:spcPts val="6099"/>
              </a:lnSpc>
            </a:pPr>
            <a:r>
              <a:rPr lang="en-US" sz="3742">
                <a:solidFill>
                  <a:srgbClr val="FFFFFF"/>
                </a:solidFill>
                <a:latin typeface="Montserrat Classic Bold"/>
              </a:rPr>
              <a:t>“Enojarse es fácil, pero enojarse en la magnitud adecuada, con la persona adecuada, en el momento adecuado eso es cosa de sabios."</a:t>
            </a:r>
          </a:p>
        </p:txBody>
      </p:sp>
      <p:sp>
        <p:nvSpPr>
          <p:cNvPr id="9" name="AutoShape 9"/>
          <p:cNvSpPr/>
          <p:nvPr/>
        </p:nvSpPr>
        <p:spPr>
          <a:xfrm rot="677254">
            <a:off x="9212317" y="-5208901"/>
            <a:ext cx="1336188" cy="17532313"/>
          </a:xfrm>
          <a:prstGeom prst="rect">
            <a:avLst/>
          </a:prstGeom>
          <a:solidFill>
            <a:srgbClr val="77838D"/>
          </a:solidFill>
        </p:spPr>
      </p:sp>
      <p:sp>
        <p:nvSpPr>
          <p:cNvPr id="10" name="TextBox 10"/>
          <p:cNvSpPr txBox="1"/>
          <p:nvPr/>
        </p:nvSpPr>
        <p:spPr>
          <a:xfrm>
            <a:off x="10172700" y="8105341"/>
            <a:ext cx="8115300" cy="479136"/>
          </a:xfrm>
          <a:prstGeom prst="rect">
            <a:avLst/>
          </a:prstGeom>
        </p:spPr>
        <p:txBody>
          <a:bodyPr lIns="0" tIns="0" rIns="0" bIns="0" rtlCol="0" anchor="t">
            <a:spAutoFit/>
          </a:bodyPr>
          <a:lstStyle/>
          <a:p>
            <a:pPr algn="ctr">
              <a:lnSpc>
                <a:spcPts val="4075"/>
              </a:lnSpc>
            </a:pPr>
            <a:r>
              <a:rPr lang="en-US" sz="2500">
                <a:solidFill>
                  <a:srgbClr val="FFFFFF"/>
                </a:solidFill>
                <a:latin typeface="Montserrat Classic Bold"/>
              </a:rPr>
              <a:t>Aristóteles</a:t>
            </a:r>
          </a:p>
        </p:txBody>
      </p:sp>
      <p:sp>
        <p:nvSpPr>
          <p:cNvPr id="11" name="TextBox 11"/>
          <p:cNvSpPr txBox="1"/>
          <p:nvPr/>
        </p:nvSpPr>
        <p:spPr>
          <a:xfrm>
            <a:off x="10538748" y="923925"/>
            <a:ext cx="6712484" cy="1744230"/>
          </a:xfrm>
          <a:prstGeom prst="rect">
            <a:avLst/>
          </a:prstGeom>
        </p:spPr>
        <p:txBody>
          <a:bodyPr lIns="0" tIns="0" rIns="0" bIns="0" rtlCol="0" anchor="t">
            <a:spAutoFit/>
          </a:bodyPr>
          <a:lstStyle/>
          <a:p>
            <a:pPr algn="r">
              <a:lnSpc>
                <a:spcPts val="7000"/>
              </a:lnSpc>
            </a:pPr>
            <a:r>
              <a:rPr lang="en-US" sz="5000" spc="250">
                <a:solidFill>
                  <a:srgbClr val="FFFFFF"/>
                </a:solidFill>
                <a:latin typeface="League Spartan"/>
              </a:rPr>
              <a:t>EDUCACIÓN EMOCIONAL</a:t>
            </a:r>
          </a:p>
        </p:txBody>
      </p:sp>
      <p:pic>
        <p:nvPicPr>
          <p:cNvPr id="12" name="Imagen 11">
            <a:extLst>
              <a:ext uri="{FF2B5EF4-FFF2-40B4-BE49-F238E27FC236}">
                <a16:creationId xmlns:a16="http://schemas.microsoft.com/office/drawing/2014/main" id="{8D9540ED-9E9C-4FE5-BC23-D5B343EB311A}"/>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1445499" y="8509489"/>
            <a:ext cx="7008099" cy="1777511"/>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2"/>
          <a:srcRect l="333" r="333"/>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a:extLst>
              <a:ext uri="{28A0092B-C50C-407E-A947-70E740481C1C}">
                <a14:useLocalDpi xmlns:a14="http://schemas.microsoft.com/office/drawing/2010/main" val="0"/>
              </a:ext>
            </a:extLst>
          </a:blip>
          <a:srcRect/>
          <a:stretch>
            <a:fillRect/>
          </a:stretch>
        </p:blipFill>
        <p:spPr>
          <a:xfrm>
            <a:off x="8983761" y="9622987"/>
            <a:ext cx="538312" cy="538312"/>
          </a:xfrm>
          <a:prstGeom prst="rect">
            <a:avLst/>
          </a:prstGeom>
        </p:spPr>
      </p:pic>
      <p:pic>
        <p:nvPicPr>
          <p:cNvPr id="6" name="Picture 6"/>
          <p:cNvPicPr>
            <a:picLocks noChangeAspect="1"/>
          </p:cNvPicPr>
          <p:nvPr/>
        </p:nvPicPr>
        <p:blipFill>
          <a:blip r:embed="rId3">
            <a:alphaModFix amt="74000"/>
          </a:blip>
          <a:srcRect l="11435" r="11435"/>
          <a:stretch>
            <a:fillRect/>
          </a:stretch>
        </p:blipFill>
        <p:spPr>
          <a:xfrm>
            <a:off x="8983761" y="-382991"/>
            <a:ext cx="12328989" cy="10669991"/>
          </a:xfrm>
          <a:prstGeom prst="rect">
            <a:avLst/>
          </a:prstGeom>
        </p:spPr>
      </p:pic>
      <p:sp>
        <p:nvSpPr>
          <p:cNvPr id="7" name="TextBox 7"/>
          <p:cNvSpPr txBox="1"/>
          <p:nvPr/>
        </p:nvSpPr>
        <p:spPr>
          <a:xfrm>
            <a:off x="1075742" y="3154481"/>
            <a:ext cx="6469466" cy="2911406"/>
          </a:xfrm>
          <a:prstGeom prst="rect">
            <a:avLst/>
          </a:prstGeom>
        </p:spPr>
        <p:txBody>
          <a:bodyPr lIns="0" tIns="0" rIns="0" bIns="0" rtlCol="0" anchor="t">
            <a:spAutoFit/>
          </a:bodyPr>
          <a:lstStyle/>
          <a:p>
            <a:pPr algn="ctr">
              <a:lnSpc>
                <a:spcPts val="5808"/>
              </a:lnSpc>
            </a:pPr>
            <a:r>
              <a:rPr lang="en-US" sz="3563" spc="231">
                <a:solidFill>
                  <a:srgbClr val="FFFFFF"/>
                </a:solidFill>
                <a:latin typeface="Montserrat Classic Bold"/>
              </a:rPr>
              <a:t>“No soy lo que me ha pasado, soy lo que decido ser.” </a:t>
            </a:r>
          </a:p>
          <a:p>
            <a:pPr algn="ctr">
              <a:lnSpc>
                <a:spcPts val="5808"/>
              </a:lnSpc>
            </a:pPr>
            <a:endParaRPr lang="en-US" sz="3563" spc="231">
              <a:solidFill>
                <a:srgbClr val="FFFFFF"/>
              </a:solidFill>
              <a:latin typeface="Montserrat Classic Bold"/>
            </a:endParaRPr>
          </a:p>
        </p:txBody>
      </p:sp>
      <p:sp>
        <p:nvSpPr>
          <p:cNvPr id="8" name="TextBox 8"/>
          <p:cNvSpPr txBox="1"/>
          <p:nvPr/>
        </p:nvSpPr>
        <p:spPr>
          <a:xfrm>
            <a:off x="277811" y="1665894"/>
            <a:ext cx="7434215" cy="861002"/>
          </a:xfrm>
          <a:prstGeom prst="rect">
            <a:avLst/>
          </a:prstGeom>
        </p:spPr>
        <p:txBody>
          <a:bodyPr lIns="0" tIns="0" rIns="0" bIns="0" rtlCol="0" anchor="t">
            <a:spAutoFit/>
          </a:bodyPr>
          <a:lstStyle/>
          <a:p>
            <a:pPr>
              <a:lnSpc>
                <a:spcPts val="7000"/>
              </a:lnSpc>
            </a:pPr>
            <a:r>
              <a:rPr lang="en-US" sz="5000" spc="250">
                <a:solidFill>
                  <a:srgbClr val="FFFFFF"/>
                </a:solidFill>
                <a:latin typeface="League Spartan"/>
              </a:rPr>
              <a:t>MOMENTO SEMILLA</a:t>
            </a:r>
          </a:p>
        </p:txBody>
      </p:sp>
      <p:sp>
        <p:nvSpPr>
          <p:cNvPr id="9" name="AutoShape 9"/>
          <p:cNvSpPr/>
          <p:nvPr/>
        </p:nvSpPr>
        <p:spPr>
          <a:xfrm rot="-445558">
            <a:off x="7929843" y="-5068512"/>
            <a:ext cx="1519814" cy="17532313"/>
          </a:xfrm>
          <a:prstGeom prst="rect">
            <a:avLst/>
          </a:prstGeom>
          <a:solidFill>
            <a:srgbClr val="7A98C2"/>
          </a:solidFill>
        </p:spPr>
      </p:sp>
      <p:sp>
        <p:nvSpPr>
          <p:cNvPr id="11" name="TextBox 11"/>
          <p:cNvSpPr txBox="1"/>
          <p:nvPr/>
        </p:nvSpPr>
        <p:spPr>
          <a:xfrm>
            <a:off x="3244933" y="5773931"/>
            <a:ext cx="2131083" cy="479136"/>
          </a:xfrm>
          <a:prstGeom prst="rect">
            <a:avLst/>
          </a:prstGeom>
        </p:spPr>
        <p:txBody>
          <a:bodyPr lIns="0" tIns="0" rIns="0" bIns="0" rtlCol="0" anchor="t">
            <a:spAutoFit/>
          </a:bodyPr>
          <a:lstStyle/>
          <a:p>
            <a:pPr marL="0" lvl="0" indent="0" algn="ctr">
              <a:lnSpc>
                <a:spcPts val="4075"/>
              </a:lnSpc>
              <a:spcBef>
                <a:spcPct val="0"/>
              </a:spcBef>
            </a:pPr>
            <a:r>
              <a:rPr lang="en-US" sz="2500" u="none">
                <a:solidFill>
                  <a:srgbClr val="FFFFFF"/>
                </a:solidFill>
                <a:latin typeface="Montserrat Classic Bold"/>
              </a:rPr>
              <a:t>(Carl G. Jung)</a:t>
            </a:r>
          </a:p>
        </p:txBody>
      </p:sp>
      <p:pic>
        <p:nvPicPr>
          <p:cNvPr id="12" name="Imagen 11">
            <a:extLst>
              <a:ext uri="{FF2B5EF4-FFF2-40B4-BE49-F238E27FC236}">
                <a16:creationId xmlns:a16="http://schemas.microsoft.com/office/drawing/2014/main" id="{D538F1FF-A52B-4F93-9824-D3C1C2F200A4}"/>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0" y="8923445"/>
            <a:ext cx="5376016" cy="1363555"/>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1979904-4B5B-4CA8-AD28-AB76AFEFEF08}"/>
              </a:ext>
            </a:extLst>
          </p:cNvPr>
          <p:cNvSpPr>
            <a:spLocks noGrp="1"/>
          </p:cNvSpPr>
          <p:nvPr>
            <p:ph type="ctrTitle"/>
          </p:nvPr>
        </p:nvSpPr>
        <p:spPr>
          <a:xfrm>
            <a:off x="2209799" y="4395164"/>
            <a:ext cx="14236262" cy="2959835"/>
          </a:xfrm>
        </p:spPr>
        <p:txBody>
          <a:bodyPr>
            <a:noAutofit/>
          </a:bodyPr>
          <a:lstStyle/>
          <a:p>
            <a:pPr algn="l"/>
            <a:r>
              <a:rPr lang="es-CO" sz="4200" b="1" i="1" dirty="0">
                <a:solidFill>
                  <a:srgbClr val="FFA118"/>
                </a:solidFill>
                <a:effectLst>
                  <a:outerShdw blurRad="38100" dist="38100" dir="2700000" algn="tl">
                    <a:srgbClr val="000000">
                      <a:alpha val="43137"/>
                    </a:srgbClr>
                  </a:outerShdw>
                </a:effectLst>
              </a:rPr>
              <a:t>Habilidades Socio-emocionales para estos tiempos</a:t>
            </a:r>
            <a:br>
              <a:rPr lang="es-CO" sz="4200" b="1" i="1" dirty="0">
                <a:solidFill>
                  <a:srgbClr val="FFA118"/>
                </a:solidFill>
                <a:effectLst>
                  <a:outerShdw blurRad="38100" dist="38100" dir="2700000" algn="tl">
                    <a:srgbClr val="000000">
                      <a:alpha val="43137"/>
                    </a:srgbClr>
                  </a:outerShdw>
                </a:effectLst>
              </a:rPr>
            </a:br>
            <a:br>
              <a:rPr lang="es-CO" sz="4200" dirty="0"/>
            </a:br>
            <a:r>
              <a:rPr lang="es-CO" sz="4200" dirty="0"/>
              <a:t>1. Saber comunicarse.</a:t>
            </a:r>
            <a:br>
              <a:rPr lang="es-CO" sz="4200" dirty="0"/>
            </a:br>
            <a:r>
              <a:rPr lang="es-CO" sz="4200" dirty="0"/>
              <a:t>2. Fomentar la autenticidad.</a:t>
            </a:r>
            <a:br>
              <a:rPr lang="es-CO" sz="4200" dirty="0"/>
            </a:br>
            <a:r>
              <a:rPr lang="es-CO" sz="4200" dirty="0"/>
              <a:t>3. Saber escuchar.</a:t>
            </a:r>
            <a:br>
              <a:rPr lang="es-CO" sz="4200" dirty="0"/>
            </a:br>
            <a:r>
              <a:rPr lang="es-CO" sz="4200" dirty="0"/>
              <a:t>4. El otro es mi espejo.</a:t>
            </a:r>
            <a:br>
              <a:rPr lang="es-CO" sz="4200" dirty="0"/>
            </a:br>
            <a:r>
              <a:rPr lang="es-CO" sz="4200" dirty="0"/>
              <a:t>5.  Aceptar al otro tal cuál es, o tal cuál como lo percibo.  </a:t>
            </a:r>
          </a:p>
        </p:txBody>
      </p:sp>
      <p:pic>
        <p:nvPicPr>
          <p:cNvPr id="4" name="Imagen 3">
            <a:extLst>
              <a:ext uri="{FF2B5EF4-FFF2-40B4-BE49-F238E27FC236}">
                <a16:creationId xmlns:a16="http://schemas.microsoft.com/office/drawing/2014/main" id="{3769ACC4-2E86-4037-AF4F-A27BFB9AF58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Tree>
    <p:extLst>
      <p:ext uri="{BB962C8B-B14F-4D97-AF65-F5344CB8AC3E}">
        <p14:creationId xmlns:p14="http://schemas.microsoft.com/office/powerpoint/2010/main" val="375644306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B7756-BA3A-42C8-B78C-99BE983A20EC}"/>
              </a:ext>
            </a:extLst>
          </p:cNvPr>
          <p:cNvSpPr>
            <a:spLocks noGrp="1"/>
          </p:cNvSpPr>
          <p:nvPr>
            <p:ph type="ctrTitle"/>
          </p:nvPr>
        </p:nvSpPr>
        <p:spPr>
          <a:xfrm>
            <a:off x="2601311" y="2422634"/>
            <a:ext cx="13716000" cy="3581400"/>
          </a:xfrm>
        </p:spPr>
        <p:txBody>
          <a:bodyPr>
            <a:normAutofit fontScale="90000"/>
          </a:bodyPr>
          <a:lstStyle/>
          <a:p>
            <a:r>
              <a:rPr lang="es-CO" dirty="0"/>
              <a:t>Ansiedad	</a:t>
            </a:r>
            <a:br>
              <a:rPr lang="es-CO" dirty="0"/>
            </a:br>
            <a:br>
              <a:rPr lang="es-CO" dirty="0"/>
            </a:br>
            <a:r>
              <a:rPr lang="es-CO" sz="4650" b="1" i="1" dirty="0">
                <a:solidFill>
                  <a:srgbClr val="3C80D9"/>
                </a:solidFill>
                <a:effectLst>
                  <a:outerShdw blurRad="38100" dist="38100" dir="2700000" algn="tl">
                    <a:srgbClr val="000000">
                      <a:alpha val="43137"/>
                    </a:srgbClr>
                  </a:outerShdw>
                </a:effectLst>
              </a:rPr>
              <a:t>¿Tienes reacciones físicas que no sabes explicar? ¿Sientes miedo cuando aparentemente no pasa nada? ¿Vives como en estado de alerta? ¿Te preocupa el futuro? </a:t>
            </a:r>
          </a:p>
        </p:txBody>
      </p:sp>
      <p:pic>
        <p:nvPicPr>
          <p:cNvPr id="4" name="Imagen 3">
            <a:extLst>
              <a:ext uri="{FF2B5EF4-FFF2-40B4-BE49-F238E27FC236}">
                <a16:creationId xmlns:a16="http://schemas.microsoft.com/office/drawing/2014/main" id="{207F1FFB-BBC5-4AED-8A2D-67D8760F0B4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
        <p:nvSpPr>
          <p:cNvPr id="6" name="Subtítulo 5">
            <a:extLst>
              <a:ext uri="{FF2B5EF4-FFF2-40B4-BE49-F238E27FC236}">
                <a16:creationId xmlns:a16="http://schemas.microsoft.com/office/drawing/2014/main" id="{B4EE840C-4923-41A1-AEDE-BDB785B5F2C5}"/>
              </a:ext>
            </a:extLst>
          </p:cNvPr>
          <p:cNvSpPr>
            <a:spLocks noGrp="1"/>
          </p:cNvSpPr>
          <p:nvPr>
            <p:ph type="subTitle" idx="1"/>
          </p:nvPr>
        </p:nvSpPr>
        <p:spPr>
          <a:xfrm>
            <a:off x="2286000" y="6622545"/>
            <a:ext cx="13716000" cy="2483643"/>
          </a:xfrm>
        </p:spPr>
        <p:txBody>
          <a:bodyPr/>
          <a:lstStyle/>
          <a:p>
            <a:r>
              <a:rPr lang="es-CO" dirty="0"/>
              <a:t>Sentir Taquicardia, opresión en el pecho o se nos hace un nudo en el estomago en situaciones que parece que a nadie más le pasa lo mismo. Es como si estuviéramos miedo en situaciones en las que no habría por qué tenerlo. </a:t>
            </a:r>
          </a:p>
        </p:txBody>
      </p:sp>
    </p:spTree>
    <p:extLst>
      <p:ext uri="{BB962C8B-B14F-4D97-AF65-F5344CB8AC3E}">
        <p14:creationId xmlns:p14="http://schemas.microsoft.com/office/powerpoint/2010/main" val="41540244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B7756-BA3A-42C8-B78C-99BE983A20EC}"/>
              </a:ext>
            </a:extLst>
          </p:cNvPr>
          <p:cNvSpPr>
            <a:spLocks noGrp="1"/>
          </p:cNvSpPr>
          <p:nvPr>
            <p:ph type="ctrTitle"/>
          </p:nvPr>
        </p:nvSpPr>
        <p:spPr>
          <a:xfrm>
            <a:off x="2601311" y="2422634"/>
            <a:ext cx="13716000" cy="3581400"/>
          </a:xfrm>
        </p:spPr>
        <p:txBody>
          <a:bodyPr>
            <a:normAutofit fontScale="90000"/>
          </a:bodyPr>
          <a:lstStyle/>
          <a:p>
            <a:r>
              <a:rPr lang="es-CO" dirty="0"/>
              <a:t>Ansiedad	</a:t>
            </a:r>
            <a:br>
              <a:rPr lang="es-CO" dirty="0"/>
            </a:br>
            <a:br>
              <a:rPr lang="es-CO" dirty="0"/>
            </a:br>
            <a:r>
              <a:rPr lang="es-CO" sz="4650" b="1" i="1" dirty="0">
                <a:solidFill>
                  <a:srgbClr val="3C80D9"/>
                </a:solidFill>
                <a:effectLst>
                  <a:outerShdw blurRad="38100" dist="38100" dir="2700000" algn="tl">
                    <a:srgbClr val="000000">
                      <a:alpha val="43137"/>
                    </a:srgbClr>
                  </a:outerShdw>
                </a:effectLst>
              </a:rPr>
              <a:t>1. Observar los propios pensamientos: Nuestro cuerpo se altera como si quisiera huir de donde está aunque no haya motivo aparente, es ahí donde debemos observar que nos estamos diciendo, cuál es nuestro diálogo interno. Nos identificamos con ese diálogo que nos advierte si podemos estar tranquilos o alerta. Me pregunto</a:t>
            </a:r>
          </a:p>
        </p:txBody>
      </p:sp>
      <p:pic>
        <p:nvPicPr>
          <p:cNvPr id="4" name="Imagen 3">
            <a:extLst>
              <a:ext uri="{FF2B5EF4-FFF2-40B4-BE49-F238E27FC236}">
                <a16:creationId xmlns:a16="http://schemas.microsoft.com/office/drawing/2014/main" id="{207F1FFB-BBC5-4AED-8A2D-67D8760F0B4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
        <p:nvSpPr>
          <p:cNvPr id="6" name="Subtítulo 5">
            <a:extLst>
              <a:ext uri="{FF2B5EF4-FFF2-40B4-BE49-F238E27FC236}">
                <a16:creationId xmlns:a16="http://schemas.microsoft.com/office/drawing/2014/main" id="{B4EE840C-4923-41A1-AEDE-BDB785B5F2C5}"/>
              </a:ext>
            </a:extLst>
          </p:cNvPr>
          <p:cNvSpPr>
            <a:spLocks noGrp="1"/>
          </p:cNvSpPr>
          <p:nvPr>
            <p:ph type="subTitle" idx="1"/>
          </p:nvPr>
        </p:nvSpPr>
        <p:spPr>
          <a:xfrm>
            <a:off x="2286000" y="6622545"/>
            <a:ext cx="13716000" cy="2483643"/>
          </a:xfrm>
        </p:spPr>
        <p:txBody>
          <a:bodyPr/>
          <a:lstStyle/>
          <a:p>
            <a:endParaRPr lang="es-CO" dirty="0"/>
          </a:p>
          <a:p>
            <a:r>
              <a:rPr lang="es-CO" dirty="0"/>
              <a:t>¿Qué me estoy diciendo? ¿Con qué estoy relacionando esta situación que estoy viviendo?</a:t>
            </a:r>
          </a:p>
        </p:txBody>
      </p:sp>
    </p:spTree>
    <p:extLst>
      <p:ext uri="{BB962C8B-B14F-4D97-AF65-F5344CB8AC3E}">
        <p14:creationId xmlns:p14="http://schemas.microsoft.com/office/powerpoint/2010/main" val="171359235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B7756-BA3A-42C8-B78C-99BE983A20EC}"/>
              </a:ext>
            </a:extLst>
          </p:cNvPr>
          <p:cNvSpPr>
            <a:spLocks noGrp="1"/>
          </p:cNvSpPr>
          <p:nvPr>
            <p:ph type="ctrTitle"/>
          </p:nvPr>
        </p:nvSpPr>
        <p:spPr>
          <a:xfrm>
            <a:off x="2601311" y="2422634"/>
            <a:ext cx="13716000" cy="3581400"/>
          </a:xfrm>
        </p:spPr>
        <p:txBody>
          <a:bodyPr>
            <a:normAutofit fontScale="90000"/>
          </a:bodyPr>
          <a:lstStyle/>
          <a:p>
            <a:r>
              <a:rPr lang="es-CO" dirty="0"/>
              <a:t>Ansiedad	</a:t>
            </a:r>
            <a:br>
              <a:rPr lang="es-CO" dirty="0"/>
            </a:br>
            <a:br>
              <a:rPr lang="es-CO" dirty="0"/>
            </a:br>
            <a:r>
              <a:rPr lang="es-CO" sz="4650" b="1" i="1" dirty="0">
                <a:solidFill>
                  <a:srgbClr val="3C80D9"/>
                </a:solidFill>
                <a:effectLst>
                  <a:outerShdw blurRad="38100" dist="38100" dir="2700000" algn="tl">
                    <a:srgbClr val="000000">
                      <a:alpha val="43137"/>
                    </a:srgbClr>
                  </a:outerShdw>
                </a:effectLst>
              </a:rPr>
              <a:t>2. Expresarnos: sea lo que sea lo que nos estemos diciendo mejor es decirlo, sacarlo fuera de nosotros. Solo el hecho de guardarnos dentro un pensamiento de sufrimiento hace que éste se multiplique. No nos damos permiso para compartir lo que nos pasa y eso nos aísla de los demás. Diluimos sus efectos cuando lo compartimos. 	</a:t>
            </a:r>
          </a:p>
        </p:txBody>
      </p:sp>
      <p:pic>
        <p:nvPicPr>
          <p:cNvPr id="4" name="Imagen 3">
            <a:extLst>
              <a:ext uri="{FF2B5EF4-FFF2-40B4-BE49-F238E27FC236}">
                <a16:creationId xmlns:a16="http://schemas.microsoft.com/office/drawing/2014/main" id="{207F1FFB-BBC5-4AED-8A2D-67D8760F0B4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
        <p:nvSpPr>
          <p:cNvPr id="6" name="Subtítulo 5">
            <a:extLst>
              <a:ext uri="{FF2B5EF4-FFF2-40B4-BE49-F238E27FC236}">
                <a16:creationId xmlns:a16="http://schemas.microsoft.com/office/drawing/2014/main" id="{B4EE840C-4923-41A1-AEDE-BDB785B5F2C5}"/>
              </a:ext>
            </a:extLst>
          </p:cNvPr>
          <p:cNvSpPr>
            <a:spLocks noGrp="1"/>
          </p:cNvSpPr>
          <p:nvPr>
            <p:ph type="subTitle" idx="1"/>
          </p:nvPr>
        </p:nvSpPr>
        <p:spPr>
          <a:xfrm>
            <a:off x="2286000" y="6622545"/>
            <a:ext cx="13716000" cy="2483643"/>
          </a:xfrm>
        </p:spPr>
        <p:txBody>
          <a:bodyPr/>
          <a:lstStyle/>
          <a:p>
            <a:endParaRPr lang="es-CO" dirty="0"/>
          </a:p>
          <a:p>
            <a:r>
              <a:rPr lang="es-CO" dirty="0"/>
              <a:t>Una forma de consumir una emoción es normalizándola y sacándola a la superficie en forma de palabras. </a:t>
            </a:r>
          </a:p>
        </p:txBody>
      </p:sp>
    </p:spTree>
    <p:extLst>
      <p:ext uri="{BB962C8B-B14F-4D97-AF65-F5344CB8AC3E}">
        <p14:creationId xmlns:p14="http://schemas.microsoft.com/office/powerpoint/2010/main" val="36995189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B7756-BA3A-42C8-B78C-99BE983A20EC}"/>
              </a:ext>
            </a:extLst>
          </p:cNvPr>
          <p:cNvSpPr>
            <a:spLocks noGrp="1"/>
          </p:cNvSpPr>
          <p:nvPr>
            <p:ph type="ctrTitle"/>
          </p:nvPr>
        </p:nvSpPr>
        <p:spPr>
          <a:xfrm>
            <a:off x="2601311" y="2422634"/>
            <a:ext cx="13716000" cy="3581400"/>
          </a:xfrm>
        </p:spPr>
        <p:txBody>
          <a:bodyPr>
            <a:normAutofit fontScale="90000"/>
          </a:bodyPr>
          <a:lstStyle/>
          <a:p>
            <a:r>
              <a:rPr lang="es-CO" dirty="0"/>
              <a:t>Ansiedad	</a:t>
            </a:r>
            <a:br>
              <a:rPr lang="es-CO" dirty="0"/>
            </a:br>
            <a:br>
              <a:rPr lang="es-CO" dirty="0"/>
            </a:br>
            <a:r>
              <a:rPr lang="es-CO" sz="4650" b="1" i="1" dirty="0">
                <a:solidFill>
                  <a:srgbClr val="3C80D9"/>
                </a:solidFill>
                <a:effectLst>
                  <a:outerShdw blurRad="38100" dist="38100" dir="2700000" algn="tl">
                    <a:srgbClr val="000000">
                      <a:alpha val="43137"/>
                    </a:srgbClr>
                  </a:outerShdw>
                </a:effectLst>
              </a:rPr>
              <a:t>3. Dejar de juzgarnos: A veces cuando tenemos ansiedad además de no saber qué es lo que nos pasa encima nos estamos culpando. Nos exigimos levantarnos de la cama cuando no queremos salir al mundo, o nos obligamos a comportarnos normal cuando estamos muertos de miedo. </a:t>
            </a:r>
          </a:p>
        </p:txBody>
      </p:sp>
      <p:pic>
        <p:nvPicPr>
          <p:cNvPr id="4" name="Imagen 3">
            <a:extLst>
              <a:ext uri="{FF2B5EF4-FFF2-40B4-BE49-F238E27FC236}">
                <a16:creationId xmlns:a16="http://schemas.microsoft.com/office/drawing/2014/main" id="{207F1FFB-BBC5-4AED-8A2D-67D8760F0B4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
        <p:nvSpPr>
          <p:cNvPr id="6" name="Subtítulo 5">
            <a:extLst>
              <a:ext uri="{FF2B5EF4-FFF2-40B4-BE49-F238E27FC236}">
                <a16:creationId xmlns:a16="http://schemas.microsoft.com/office/drawing/2014/main" id="{B4EE840C-4923-41A1-AEDE-BDB785B5F2C5}"/>
              </a:ext>
            </a:extLst>
          </p:cNvPr>
          <p:cNvSpPr>
            <a:spLocks noGrp="1"/>
          </p:cNvSpPr>
          <p:nvPr>
            <p:ph type="subTitle" idx="1"/>
          </p:nvPr>
        </p:nvSpPr>
        <p:spPr>
          <a:xfrm>
            <a:off x="2286000" y="6622545"/>
            <a:ext cx="13716000" cy="2483643"/>
          </a:xfrm>
        </p:spPr>
        <p:txBody>
          <a:bodyPr/>
          <a:lstStyle/>
          <a:p>
            <a:endParaRPr lang="es-CO" dirty="0"/>
          </a:p>
          <a:p>
            <a:r>
              <a:rPr lang="es-CO" dirty="0"/>
              <a:t>Deja de juzgarte y obsérvate con curiosidad e inocencia, como observador externo de tu realidad, es fundamental para rebajar la intensidad de los síntomas. </a:t>
            </a:r>
          </a:p>
        </p:txBody>
      </p:sp>
    </p:spTree>
    <p:extLst>
      <p:ext uri="{BB962C8B-B14F-4D97-AF65-F5344CB8AC3E}">
        <p14:creationId xmlns:p14="http://schemas.microsoft.com/office/powerpoint/2010/main" val="2286481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B7756-BA3A-42C8-B78C-99BE983A20EC}"/>
              </a:ext>
            </a:extLst>
          </p:cNvPr>
          <p:cNvSpPr>
            <a:spLocks noGrp="1"/>
          </p:cNvSpPr>
          <p:nvPr>
            <p:ph type="ctrTitle"/>
          </p:nvPr>
        </p:nvSpPr>
        <p:spPr>
          <a:xfrm>
            <a:off x="2601311" y="2422634"/>
            <a:ext cx="13716000" cy="3581400"/>
          </a:xfrm>
        </p:spPr>
        <p:txBody>
          <a:bodyPr>
            <a:normAutofit fontScale="90000"/>
          </a:bodyPr>
          <a:lstStyle/>
          <a:p>
            <a:r>
              <a:rPr lang="es-CO" dirty="0"/>
              <a:t>Ansiedad	</a:t>
            </a:r>
            <a:br>
              <a:rPr lang="es-CO" dirty="0"/>
            </a:br>
            <a:br>
              <a:rPr lang="es-CO" dirty="0"/>
            </a:br>
            <a:r>
              <a:rPr lang="es-CO" sz="4650" b="1" i="1" dirty="0">
                <a:solidFill>
                  <a:srgbClr val="3C80D9"/>
                </a:solidFill>
                <a:effectLst>
                  <a:outerShdw blurRad="38100" dist="38100" dir="2700000" algn="tl">
                    <a:srgbClr val="000000">
                      <a:alpha val="43137"/>
                    </a:srgbClr>
                  </a:outerShdw>
                </a:effectLst>
              </a:rPr>
              <a:t>4. Soltar el control: Ser tu mismo, estamos muy pendientes del qué dirán, lo que pensarán los demás que nos olvidamos de quienes somos. Si nos ponemos una máscara cuando estamos con nuestros padres o con nuestra pareja, o jefe o si queremos que todo el mundo esté contento estamos sembrando la semilla de la ansiedad. </a:t>
            </a:r>
          </a:p>
        </p:txBody>
      </p:sp>
      <p:pic>
        <p:nvPicPr>
          <p:cNvPr id="4" name="Imagen 3">
            <a:extLst>
              <a:ext uri="{FF2B5EF4-FFF2-40B4-BE49-F238E27FC236}">
                <a16:creationId xmlns:a16="http://schemas.microsoft.com/office/drawing/2014/main" id="{207F1FFB-BBC5-4AED-8A2D-67D8760F0B4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
        <p:nvSpPr>
          <p:cNvPr id="6" name="Subtítulo 5">
            <a:extLst>
              <a:ext uri="{FF2B5EF4-FFF2-40B4-BE49-F238E27FC236}">
                <a16:creationId xmlns:a16="http://schemas.microsoft.com/office/drawing/2014/main" id="{B4EE840C-4923-41A1-AEDE-BDB785B5F2C5}"/>
              </a:ext>
            </a:extLst>
          </p:cNvPr>
          <p:cNvSpPr>
            <a:spLocks noGrp="1"/>
          </p:cNvSpPr>
          <p:nvPr>
            <p:ph type="subTitle" idx="1"/>
          </p:nvPr>
        </p:nvSpPr>
        <p:spPr>
          <a:xfrm>
            <a:off x="2286000" y="6622545"/>
            <a:ext cx="13716000" cy="2483643"/>
          </a:xfrm>
        </p:spPr>
        <p:txBody>
          <a:bodyPr/>
          <a:lstStyle/>
          <a:p>
            <a:endParaRPr lang="es-CO" dirty="0"/>
          </a:p>
          <a:p>
            <a:r>
              <a:rPr lang="es-CO" dirty="0"/>
              <a:t>La ansiedad en sí no es mala es un aviso de que estamos en peligro, es un intento de controlar lo incontrolable. Nos podemos preguntar qué queremos cambiar o a quién queremos cambiar. ¿ Hay algo que estamos haciendo sin querer hacerlo? </a:t>
            </a:r>
          </a:p>
        </p:txBody>
      </p:sp>
    </p:spTree>
    <p:extLst>
      <p:ext uri="{BB962C8B-B14F-4D97-AF65-F5344CB8AC3E}">
        <p14:creationId xmlns:p14="http://schemas.microsoft.com/office/powerpoint/2010/main" val="285339713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61B7756-BA3A-42C8-B78C-99BE983A20EC}"/>
              </a:ext>
            </a:extLst>
          </p:cNvPr>
          <p:cNvSpPr>
            <a:spLocks noGrp="1"/>
          </p:cNvSpPr>
          <p:nvPr>
            <p:ph type="ctrTitle"/>
          </p:nvPr>
        </p:nvSpPr>
        <p:spPr>
          <a:xfrm>
            <a:off x="2601311" y="2422634"/>
            <a:ext cx="13716000" cy="3581400"/>
          </a:xfrm>
        </p:spPr>
        <p:txBody>
          <a:bodyPr>
            <a:normAutofit fontScale="90000"/>
          </a:bodyPr>
          <a:lstStyle/>
          <a:p>
            <a:r>
              <a:rPr lang="es-CO" dirty="0"/>
              <a:t>Ansiedad	</a:t>
            </a:r>
            <a:br>
              <a:rPr lang="es-CO" dirty="0"/>
            </a:br>
            <a:br>
              <a:rPr lang="es-CO" dirty="0"/>
            </a:br>
            <a:r>
              <a:rPr lang="es-CO" sz="4650" b="1" i="1" dirty="0">
                <a:solidFill>
                  <a:srgbClr val="3C80D9"/>
                </a:solidFill>
                <a:effectLst>
                  <a:outerShdw blurRad="38100" dist="38100" dir="2700000" algn="tl">
                    <a:srgbClr val="000000">
                      <a:alpha val="43137"/>
                    </a:srgbClr>
                  </a:outerShdw>
                </a:effectLst>
              </a:rPr>
              <a:t>5. Pasar a la acción:  Si sentimos ansiedad habitualmente en un determinado lugar o a una hora concreta podemos empezar a indagar qué peligro esconde esa situación determinada, preguntarnos para qué estamos viviendo esto de esta manera, y sobre todo, qué podemos cambiar. </a:t>
            </a:r>
          </a:p>
        </p:txBody>
      </p:sp>
      <p:pic>
        <p:nvPicPr>
          <p:cNvPr id="4" name="Imagen 3">
            <a:extLst>
              <a:ext uri="{FF2B5EF4-FFF2-40B4-BE49-F238E27FC236}">
                <a16:creationId xmlns:a16="http://schemas.microsoft.com/office/drawing/2014/main" id="{207F1FFB-BBC5-4AED-8A2D-67D8760F0B40}"/>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
        <p:nvSpPr>
          <p:cNvPr id="6" name="Subtítulo 5">
            <a:extLst>
              <a:ext uri="{FF2B5EF4-FFF2-40B4-BE49-F238E27FC236}">
                <a16:creationId xmlns:a16="http://schemas.microsoft.com/office/drawing/2014/main" id="{B4EE840C-4923-41A1-AEDE-BDB785B5F2C5}"/>
              </a:ext>
            </a:extLst>
          </p:cNvPr>
          <p:cNvSpPr>
            <a:spLocks noGrp="1"/>
          </p:cNvSpPr>
          <p:nvPr>
            <p:ph type="subTitle" idx="1"/>
          </p:nvPr>
        </p:nvSpPr>
        <p:spPr>
          <a:xfrm>
            <a:off x="2286000" y="6622545"/>
            <a:ext cx="13716000" cy="2864355"/>
          </a:xfrm>
        </p:spPr>
        <p:txBody>
          <a:bodyPr>
            <a:normAutofit fontScale="92500" lnSpcReduction="10000"/>
          </a:bodyPr>
          <a:lstStyle/>
          <a:p>
            <a:endParaRPr lang="es-CO" dirty="0"/>
          </a:p>
          <a:p>
            <a:r>
              <a:rPr lang="es-CO" dirty="0"/>
              <a:t>Ante situaciones de ansiedad podemos interpretar que nuestro organismo está pidiendo a gritos una reacción de nuestra parte.  Reaccionamos en función de nuestras interpretaciones tiene que ver con nuestros recuerdos, con cosas que ya nos pasaron antes o que ya pasaron en nuestra familia. Cada situación de ansiedad es una oportunidad para descubrir aspectos escondidos de nuestra historia. </a:t>
            </a:r>
          </a:p>
        </p:txBody>
      </p:sp>
    </p:spTree>
    <p:extLst>
      <p:ext uri="{BB962C8B-B14F-4D97-AF65-F5344CB8AC3E}">
        <p14:creationId xmlns:p14="http://schemas.microsoft.com/office/powerpoint/2010/main" val="34129087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2"/>
          <a:srcRect l="333" r="333"/>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a:extLst>
              <a:ext uri="{28A0092B-C50C-407E-A947-70E740481C1C}">
                <a14:useLocalDpi xmlns:a14="http://schemas.microsoft.com/office/drawing/2010/main" val="0"/>
              </a:ext>
            </a:extLst>
          </a:blip>
          <a:srcRect/>
          <a:stretch>
            <a:fillRect/>
          </a:stretch>
        </p:blipFill>
        <p:spPr>
          <a:xfrm>
            <a:off x="8983761" y="9622987"/>
            <a:ext cx="538312" cy="538312"/>
          </a:xfrm>
          <a:prstGeom prst="rect">
            <a:avLst/>
          </a:prstGeom>
        </p:spPr>
      </p:pic>
      <p:pic>
        <p:nvPicPr>
          <p:cNvPr id="3" name="Picture 3"/>
          <p:cNvPicPr>
            <a:picLocks noChangeAspect="1"/>
          </p:cNvPicPr>
          <p:nvPr/>
        </p:nvPicPr>
        <p:blipFill>
          <a:blip>
            <a:extLst>
              <a:ext uri="{28A0092B-C50C-407E-A947-70E740481C1C}">
                <a14:useLocalDpi xmlns:a14="http://schemas.microsoft.com/office/drawing/2010/main" val="0"/>
              </a:ext>
            </a:extLst>
          </a:blip>
          <a:srcRect/>
          <a:stretch>
            <a:fillRect/>
          </a:stretch>
        </p:blipFill>
        <p:spPr>
          <a:xfrm>
            <a:off x="15358777" y="-1007808"/>
            <a:ext cx="5676177" cy="4324215"/>
          </a:xfrm>
          <a:prstGeom prst="rect">
            <a:avLst/>
          </a:prstGeom>
        </p:spPr>
      </p:pic>
      <p:pic>
        <p:nvPicPr>
          <p:cNvPr id="4" name="Picture 4"/>
          <p:cNvPicPr>
            <a:picLocks noChangeAspect="1"/>
          </p:cNvPicPr>
          <p:nvPr/>
        </p:nvPicPr>
        <p:blipFill>
          <a:blip>
            <a:extLst>
              <a:ext uri="{28A0092B-C50C-407E-A947-70E740481C1C}">
                <a14:useLocalDpi xmlns:a14="http://schemas.microsoft.com/office/drawing/2010/main" val="0"/>
              </a:ext>
            </a:extLst>
          </a:blip>
          <a:srcRect/>
          <a:stretch>
            <a:fillRect/>
          </a:stretch>
        </p:blipFill>
        <p:spPr>
          <a:xfrm>
            <a:off x="15545453" y="1453671"/>
            <a:ext cx="2593567" cy="297081"/>
          </a:xfrm>
          <a:prstGeom prst="rect">
            <a:avLst/>
          </a:prstGeom>
        </p:spPr>
      </p:pic>
      <p:pic>
        <p:nvPicPr>
          <p:cNvPr id="5" name="Picture 5"/>
          <p:cNvPicPr>
            <a:picLocks noChangeAspect="1"/>
          </p:cNvPicPr>
          <p:nvPr/>
        </p:nvPicPr>
        <p:blipFill>
          <a:blip r:embed="rId3"/>
          <a:srcRect/>
          <a:stretch>
            <a:fillRect/>
          </a:stretch>
        </p:blipFill>
        <p:spPr>
          <a:xfrm>
            <a:off x="16523177" y="-42415"/>
            <a:ext cx="1577814" cy="1644627"/>
          </a:xfrm>
          <a:prstGeom prst="rect">
            <a:avLst/>
          </a:prstGeom>
        </p:spPr>
      </p:pic>
      <p:sp>
        <p:nvSpPr>
          <p:cNvPr id="6" name="TextBox 6"/>
          <p:cNvSpPr txBox="1"/>
          <p:nvPr/>
        </p:nvSpPr>
        <p:spPr>
          <a:xfrm>
            <a:off x="1028700" y="1049524"/>
            <a:ext cx="7434215" cy="1744230"/>
          </a:xfrm>
          <a:prstGeom prst="rect">
            <a:avLst/>
          </a:prstGeom>
        </p:spPr>
        <p:txBody>
          <a:bodyPr lIns="0" tIns="0" rIns="0" bIns="0" rtlCol="0" anchor="t">
            <a:spAutoFit/>
          </a:bodyPr>
          <a:lstStyle/>
          <a:p>
            <a:pPr>
              <a:lnSpc>
                <a:spcPts val="7000"/>
              </a:lnSpc>
            </a:pPr>
            <a:r>
              <a:rPr lang="en-US" sz="5000" spc="250">
                <a:solidFill>
                  <a:srgbClr val="F1F1F1"/>
                </a:solidFill>
                <a:latin typeface="League Spartan"/>
              </a:rPr>
              <a:t>POSICIONES PERCEPTIVAS</a:t>
            </a:r>
          </a:p>
        </p:txBody>
      </p:sp>
      <p:sp>
        <p:nvSpPr>
          <p:cNvPr id="7" name="TextBox 7"/>
          <p:cNvSpPr txBox="1"/>
          <p:nvPr/>
        </p:nvSpPr>
        <p:spPr>
          <a:xfrm>
            <a:off x="14808180" y="1967480"/>
            <a:ext cx="3070408" cy="344314"/>
          </a:xfrm>
          <a:prstGeom prst="rect">
            <a:avLst/>
          </a:prstGeom>
        </p:spPr>
        <p:txBody>
          <a:bodyPr lIns="0" tIns="0" rIns="0" bIns="0" rtlCol="0" anchor="t">
            <a:spAutoFit/>
          </a:bodyPr>
          <a:lstStyle/>
          <a:p>
            <a:pPr algn="r">
              <a:lnSpc>
                <a:spcPts val="2682"/>
              </a:lnSpc>
            </a:pPr>
            <a:r>
              <a:rPr lang="en-US" sz="2395">
                <a:solidFill>
                  <a:srgbClr val="D29029"/>
                </a:solidFill>
                <a:latin typeface="League Spartan"/>
              </a:rPr>
              <a:t>RINA</a:t>
            </a:r>
            <a:r>
              <a:rPr lang="en-US" sz="2395">
                <a:solidFill>
                  <a:srgbClr val="636B36"/>
                </a:solidFill>
                <a:latin typeface="League Spartan"/>
              </a:rPr>
              <a:t>S</a:t>
            </a:r>
            <a:r>
              <a:rPr lang="en-US" sz="2395">
                <a:solidFill>
                  <a:srgbClr val="D29029"/>
                </a:solidFill>
                <a:latin typeface="League Spartan"/>
              </a:rPr>
              <a:t>CE</a:t>
            </a:r>
            <a:r>
              <a:rPr lang="en-US" sz="2395">
                <a:solidFill>
                  <a:srgbClr val="636B36"/>
                </a:solidFill>
                <a:latin typeface="League Spartan"/>
              </a:rPr>
              <a:t>R</a:t>
            </a:r>
            <a:r>
              <a:rPr lang="en-US" sz="2395">
                <a:solidFill>
                  <a:srgbClr val="D29029"/>
                </a:solidFill>
                <a:latin typeface="League Spartan"/>
              </a:rPr>
              <a:t>E</a:t>
            </a:r>
          </a:p>
        </p:txBody>
      </p:sp>
      <p:pic>
        <p:nvPicPr>
          <p:cNvPr id="8" name="Picture 8"/>
          <p:cNvPicPr>
            <a:picLocks noChangeAspect="1"/>
          </p:cNvPicPr>
          <p:nvPr/>
        </p:nvPicPr>
        <p:blipFill>
          <a:blip>
            <a:extLst>
              <a:ext uri="{28A0092B-C50C-407E-A947-70E740481C1C}">
                <a14:useLocalDpi xmlns:a14="http://schemas.microsoft.com/office/drawing/2010/main" val="0"/>
              </a:ext>
            </a:extLst>
          </a:blip>
          <a:srcRect/>
          <a:stretch>
            <a:fillRect/>
          </a:stretch>
        </p:blipFill>
        <p:spPr>
          <a:xfrm>
            <a:off x="1028700" y="4030873"/>
            <a:ext cx="3801046" cy="4114800"/>
          </a:xfrm>
          <a:prstGeom prst="rect">
            <a:avLst/>
          </a:prstGeom>
        </p:spPr>
      </p:pic>
      <p:pic>
        <p:nvPicPr>
          <p:cNvPr id="9" name="Picture 9"/>
          <p:cNvPicPr>
            <a:picLocks noChangeAspect="1"/>
          </p:cNvPicPr>
          <p:nvPr/>
        </p:nvPicPr>
        <p:blipFill>
          <a:blip>
            <a:extLst>
              <a:ext uri="{28A0092B-C50C-407E-A947-70E740481C1C}">
                <a14:useLocalDpi xmlns:a14="http://schemas.microsoft.com/office/drawing/2010/main" val="0"/>
              </a:ext>
            </a:extLst>
          </a:blip>
          <a:srcRect/>
          <a:stretch>
            <a:fillRect/>
          </a:stretch>
        </p:blipFill>
        <p:spPr>
          <a:xfrm>
            <a:off x="13458254" y="4030873"/>
            <a:ext cx="3801046" cy="4114800"/>
          </a:xfrm>
          <a:prstGeom prst="rect">
            <a:avLst/>
          </a:prstGeom>
        </p:spPr>
      </p:pic>
      <p:pic>
        <p:nvPicPr>
          <p:cNvPr id="10" name="Picture 10"/>
          <p:cNvPicPr>
            <a:picLocks noChangeAspect="1"/>
          </p:cNvPicPr>
          <p:nvPr/>
        </p:nvPicPr>
        <p:blipFill>
          <a:blip>
            <a:extLst>
              <a:ext uri="{28A0092B-C50C-407E-A947-70E740481C1C}">
                <a14:useLocalDpi xmlns:a14="http://schemas.microsoft.com/office/drawing/2010/main" val="0"/>
              </a:ext>
            </a:extLst>
          </a:blip>
          <a:srcRect/>
          <a:stretch>
            <a:fillRect/>
          </a:stretch>
        </p:blipFill>
        <p:spPr>
          <a:xfrm>
            <a:off x="7243477" y="1028700"/>
            <a:ext cx="3801046" cy="4114800"/>
          </a:xfrm>
          <a:prstGeom prst="rect">
            <a:avLst/>
          </a:prstGeom>
        </p:spPr>
      </p:pic>
      <p:sp>
        <p:nvSpPr>
          <p:cNvPr id="11" name="TextBox 11"/>
          <p:cNvSpPr txBox="1"/>
          <p:nvPr/>
        </p:nvSpPr>
        <p:spPr>
          <a:xfrm>
            <a:off x="1309269" y="8397298"/>
            <a:ext cx="3239909" cy="861002"/>
          </a:xfrm>
          <a:prstGeom prst="rect">
            <a:avLst/>
          </a:prstGeom>
        </p:spPr>
        <p:txBody>
          <a:bodyPr lIns="0" tIns="0" rIns="0" bIns="0" rtlCol="0" anchor="t">
            <a:spAutoFit/>
          </a:bodyPr>
          <a:lstStyle/>
          <a:p>
            <a:pPr marL="1079500" lvl="1" indent="-539750" algn="ctr">
              <a:lnSpc>
                <a:spcPts val="7000"/>
              </a:lnSpc>
              <a:buFont typeface="Arial"/>
              <a:buChar char="•"/>
            </a:pPr>
            <a:r>
              <a:rPr lang="en-US" sz="5000" spc="250">
                <a:solidFill>
                  <a:srgbClr val="F1F1F1"/>
                </a:solidFill>
                <a:latin typeface="League Spartan"/>
              </a:rPr>
              <a:t>YO</a:t>
            </a:r>
          </a:p>
        </p:txBody>
      </p:sp>
      <p:sp>
        <p:nvSpPr>
          <p:cNvPr id="12" name="TextBox 12"/>
          <p:cNvSpPr txBox="1"/>
          <p:nvPr/>
        </p:nvSpPr>
        <p:spPr>
          <a:xfrm>
            <a:off x="13925498" y="8397298"/>
            <a:ext cx="3239909" cy="861002"/>
          </a:xfrm>
          <a:prstGeom prst="rect">
            <a:avLst/>
          </a:prstGeom>
        </p:spPr>
        <p:txBody>
          <a:bodyPr lIns="0" tIns="0" rIns="0" bIns="0" rtlCol="0" anchor="t">
            <a:spAutoFit/>
          </a:bodyPr>
          <a:lstStyle/>
          <a:p>
            <a:pPr algn="ctr">
              <a:lnSpc>
                <a:spcPts val="7000"/>
              </a:lnSpc>
            </a:pPr>
            <a:r>
              <a:rPr lang="en-US" sz="5000" spc="250">
                <a:solidFill>
                  <a:srgbClr val="F1F1F1"/>
                </a:solidFill>
                <a:latin typeface="League Spartan"/>
              </a:rPr>
              <a:t>2. OTRO</a:t>
            </a:r>
          </a:p>
        </p:txBody>
      </p:sp>
      <p:sp>
        <p:nvSpPr>
          <p:cNvPr id="13" name="TextBox 13"/>
          <p:cNvSpPr txBox="1"/>
          <p:nvPr/>
        </p:nvSpPr>
        <p:spPr>
          <a:xfrm>
            <a:off x="6551273" y="5227271"/>
            <a:ext cx="5403288" cy="861002"/>
          </a:xfrm>
          <a:prstGeom prst="rect">
            <a:avLst/>
          </a:prstGeom>
        </p:spPr>
        <p:txBody>
          <a:bodyPr lIns="0" tIns="0" rIns="0" bIns="0" rtlCol="0" anchor="t">
            <a:spAutoFit/>
          </a:bodyPr>
          <a:lstStyle/>
          <a:p>
            <a:pPr algn="ctr">
              <a:lnSpc>
                <a:spcPts val="7000"/>
              </a:lnSpc>
            </a:pPr>
            <a:r>
              <a:rPr lang="en-US" sz="5000" spc="250">
                <a:solidFill>
                  <a:srgbClr val="F1F1F1"/>
                </a:solidFill>
                <a:latin typeface="League Spartan"/>
              </a:rPr>
              <a:t>OBSERVADOR</a:t>
            </a:r>
          </a:p>
        </p:txBody>
      </p:sp>
      <p:pic>
        <p:nvPicPr>
          <p:cNvPr id="14" name="Imagen 13">
            <a:extLst>
              <a:ext uri="{FF2B5EF4-FFF2-40B4-BE49-F238E27FC236}">
                <a16:creationId xmlns:a16="http://schemas.microsoft.com/office/drawing/2014/main" id="{D44A3E2A-908C-48F5-9C0E-6A2D627AE259}"/>
              </a:ext>
            </a:extLst>
          </p:cNvPr>
          <p:cNvPicPr>
            <a:picLocks noChangeAspect="1"/>
          </p:cNvPicPr>
          <p:nvPr/>
        </p:nvPicPr>
        <p:blipFill>
          <a:blip r:embed="rId4"/>
          <a:stretch>
            <a:fillRect/>
          </a:stretch>
        </p:blipFill>
        <p:spPr>
          <a:xfrm>
            <a:off x="0" y="2510"/>
            <a:ext cx="18288000" cy="10281980"/>
          </a:xfrm>
          <a:prstGeom prst="rect">
            <a:avLst/>
          </a:prstGeom>
        </p:spPr>
      </p:pic>
      <p:pic>
        <p:nvPicPr>
          <p:cNvPr id="16" name="Imagen 15">
            <a:extLst>
              <a:ext uri="{FF2B5EF4-FFF2-40B4-BE49-F238E27FC236}">
                <a16:creationId xmlns:a16="http://schemas.microsoft.com/office/drawing/2014/main" id="{4DF47461-BF57-41BC-A46A-40F037D2F804}"/>
              </a:ext>
            </a:extLst>
          </p:cNvPr>
          <p:cNvPicPr>
            <a:picLocks noChangeAspect="1"/>
          </p:cNvPicPr>
          <p:nvPr/>
        </p:nvPicPr>
        <p:blipFill>
          <a:blip r:embed="rId5"/>
          <a:stretch>
            <a:fillRect/>
          </a:stretch>
        </p:blipFill>
        <p:spPr>
          <a:xfrm>
            <a:off x="12268483" y="-37895"/>
            <a:ext cx="6019518" cy="1856835"/>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2"/>
          <a:srcRect t="30066" b="30066"/>
          <a:stretch>
            <a:fillRect/>
          </a:stretch>
        </a:blipFill>
        <a:effectLst/>
      </p:bgPr>
    </p:bg>
    <p:spTree>
      <p:nvGrpSpPr>
        <p:cNvPr id="1" name=""/>
        <p:cNvGrpSpPr/>
        <p:nvPr/>
      </p:nvGrpSpPr>
      <p:grpSpPr>
        <a:xfrm>
          <a:off x="0" y="0"/>
          <a:ext cx="0" cy="0"/>
          <a:chOff x="0" y="0"/>
          <a:chExt cx="0" cy="0"/>
        </a:xfrm>
      </p:grpSpPr>
      <p:sp>
        <p:nvSpPr>
          <p:cNvPr id="2" name="AutoShape 2"/>
          <p:cNvSpPr/>
          <p:nvPr/>
        </p:nvSpPr>
        <p:spPr>
          <a:xfrm rot="628038">
            <a:off x="8725363" y="-1591240"/>
            <a:ext cx="10996088" cy="13687572"/>
          </a:xfrm>
          <a:prstGeom prst="rect">
            <a:avLst/>
          </a:prstGeom>
          <a:solidFill>
            <a:srgbClr val="D1CBC5"/>
          </a:solidFill>
        </p:spPr>
      </p:sp>
      <p:pic>
        <p:nvPicPr>
          <p:cNvPr id="4" name="Picture 4"/>
          <p:cNvPicPr>
            <a:picLocks noChangeAspect="1"/>
          </p:cNvPicPr>
          <p:nvPr/>
        </p:nvPicPr>
        <p:blipFill>
          <a:blip>
            <a:extLst>
              <a:ext uri="{28A0092B-C50C-407E-A947-70E740481C1C}">
                <a14:useLocalDpi xmlns:a14="http://schemas.microsoft.com/office/drawing/2010/main" val="0"/>
              </a:ext>
            </a:extLst>
          </a:blip>
          <a:srcRect/>
          <a:stretch>
            <a:fillRect/>
          </a:stretch>
        </p:blipFill>
        <p:spPr>
          <a:xfrm>
            <a:off x="17457654" y="9353379"/>
            <a:ext cx="538312" cy="538312"/>
          </a:xfrm>
          <a:prstGeom prst="rect">
            <a:avLst/>
          </a:prstGeom>
        </p:spPr>
      </p:pic>
      <p:pic>
        <p:nvPicPr>
          <p:cNvPr id="5" name="Picture 5"/>
          <p:cNvPicPr>
            <a:picLocks noChangeAspect="1"/>
          </p:cNvPicPr>
          <p:nvPr/>
        </p:nvPicPr>
        <p:blipFill>
          <a:blip>
            <a:extLst>
              <a:ext uri="{28A0092B-C50C-407E-A947-70E740481C1C}">
                <a14:useLocalDpi xmlns:a14="http://schemas.microsoft.com/office/drawing/2010/main" val="0"/>
              </a:ext>
            </a:extLst>
          </a:blip>
          <a:srcRect/>
          <a:stretch>
            <a:fillRect/>
          </a:stretch>
        </p:blipFill>
        <p:spPr>
          <a:xfrm>
            <a:off x="11036366" y="9199204"/>
            <a:ext cx="2413327" cy="276436"/>
          </a:xfrm>
          <a:prstGeom prst="rect">
            <a:avLst/>
          </a:prstGeom>
        </p:spPr>
      </p:pic>
      <p:pic>
        <p:nvPicPr>
          <p:cNvPr id="6" name="Picture 6"/>
          <p:cNvPicPr>
            <a:picLocks noChangeAspect="1"/>
          </p:cNvPicPr>
          <p:nvPr/>
        </p:nvPicPr>
        <p:blipFill>
          <a:blip r:embed="rId3"/>
          <a:srcRect/>
          <a:stretch>
            <a:fillRect/>
          </a:stretch>
        </p:blipFill>
        <p:spPr>
          <a:xfrm>
            <a:off x="11946143" y="7807088"/>
            <a:ext cx="1468163" cy="1530333"/>
          </a:xfrm>
          <a:prstGeom prst="rect">
            <a:avLst/>
          </a:prstGeom>
        </p:spPr>
      </p:pic>
      <p:sp>
        <p:nvSpPr>
          <p:cNvPr id="7" name="TextBox 7"/>
          <p:cNvSpPr txBox="1"/>
          <p:nvPr/>
        </p:nvSpPr>
        <p:spPr>
          <a:xfrm>
            <a:off x="10350329" y="9678629"/>
            <a:ext cx="2857029" cy="319062"/>
          </a:xfrm>
          <a:prstGeom prst="rect">
            <a:avLst/>
          </a:prstGeom>
        </p:spPr>
        <p:txBody>
          <a:bodyPr lIns="0" tIns="0" rIns="0" bIns="0" rtlCol="0" anchor="t">
            <a:spAutoFit/>
          </a:bodyPr>
          <a:lstStyle/>
          <a:p>
            <a:pPr algn="r">
              <a:lnSpc>
                <a:spcPts val="2496"/>
              </a:lnSpc>
            </a:pPr>
            <a:r>
              <a:rPr lang="en-US" sz="2228">
                <a:solidFill>
                  <a:srgbClr val="D29029"/>
                </a:solidFill>
                <a:latin typeface="League Spartan"/>
              </a:rPr>
              <a:t>RINA</a:t>
            </a:r>
            <a:r>
              <a:rPr lang="en-US" sz="2228">
                <a:solidFill>
                  <a:srgbClr val="636B36"/>
                </a:solidFill>
                <a:latin typeface="League Spartan"/>
              </a:rPr>
              <a:t>S</a:t>
            </a:r>
            <a:r>
              <a:rPr lang="en-US" sz="2228">
                <a:solidFill>
                  <a:srgbClr val="D29029"/>
                </a:solidFill>
                <a:latin typeface="League Spartan"/>
              </a:rPr>
              <a:t>CE</a:t>
            </a:r>
            <a:r>
              <a:rPr lang="en-US" sz="2228">
                <a:solidFill>
                  <a:srgbClr val="636B36"/>
                </a:solidFill>
                <a:latin typeface="League Spartan"/>
              </a:rPr>
              <a:t>R</a:t>
            </a:r>
            <a:r>
              <a:rPr lang="en-US" sz="2228">
                <a:solidFill>
                  <a:srgbClr val="D29029"/>
                </a:solidFill>
                <a:latin typeface="League Spartan"/>
              </a:rPr>
              <a:t>E</a:t>
            </a:r>
          </a:p>
        </p:txBody>
      </p:sp>
      <p:sp>
        <p:nvSpPr>
          <p:cNvPr id="8" name="TextBox 8"/>
          <p:cNvSpPr txBox="1"/>
          <p:nvPr/>
        </p:nvSpPr>
        <p:spPr>
          <a:xfrm>
            <a:off x="9144000" y="925888"/>
            <a:ext cx="8611385" cy="1744230"/>
          </a:xfrm>
          <a:prstGeom prst="rect">
            <a:avLst/>
          </a:prstGeom>
        </p:spPr>
        <p:txBody>
          <a:bodyPr lIns="0" tIns="0" rIns="0" bIns="0" rtlCol="0" anchor="t">
            <a:spAutoFit/>
          </a:bodyPr>
          <a:lstStyle/>
          <a:p>
            <a:pPr algn="r">
              <a:lnSpc>
                <a:spcPts val="7000"/>
              </a:lnSpc>
            </a:pPr>
            <a:r>
              <a:rPr lang="en-US" sz="5000" spc="250">
                <a:solidFill>
                  <a:srgbClr val="CA6957"/>
                </a:solidFill>
                <a:latin typeface="League Spartan"/>
              </a:rPr>
              <a:t>EXPRESIÓN EMOCIONAL</a:t>
            </a:r>
          </a:p>
        </p:txBody>
      </p:sp>
      <p:sp>
        <p:nvSpPr>
          <p:cNvPr id="9" name="TextBox 9"/>
          <p:cNvSpPr txBox="1"/>
          <p:nvPr/>
        </p:nvSpPr>
        <p:spPr>
          <a:xfrm>
            <a:off x="9403399" y="2925705"/>
            <a:ext cx="8323410" cy="4177872"/>
          </a:xfrm>
          <a:prstGeom prst="rect">
            <a:avLst/>
          </a:prstGeom>
        </p:spPr>
        <p:txBody>
          <a:bodyPr lIns="0" tIns="0" rIns="0" bIns="0" rtlCol="0" anchor="t">
            <a:spAutoFit/>
          </a:bodyPr>
          <a:lstStyle/>
          <a:p>
            <a:pPr algn="ctr">
              <a:lnSpc>
                <a:spcPts val="5553"/>
              </a:lnSpc>
            </a:pPr>
            <a:r>
              <a:rPr lang="en-US" sz="3407" spc="221">
                <a:solidFill>
                  <a:srgbClr val="636B36"/>
                </a:solidFill>
                <a:latin typeface="Montserrat Classic Bold"/>
              </a:rPr>
              <a:t>Puedo aceptar que me digas</a:t>
            </a:r>
          </a:p>
          <a:p>
            <a:pPr algn="ctr">
              <a:lnSpc>
                <a:spcPts val="5553"/>
              </a:lnSpc>
            </a:pPr>
            <a:r>
              <a:rPr lang="en-US" sz="3407" spc="221">
                <a:solidFill>
                  <a:srgbClr val="636B36"/>
                </a:solidFill>
                <a:latin typeface="Montserrat Classic Bold"/>
              </a:rPr>
              <a:t>lo que hice o lo que no hice.</a:t>
            </a:r>
          </a:p>
          <a:p>
            <a:pPr algn="ctr">
              <a:lnSpc>
                <a:spcPts val="5553"/>
              </a:lnSpc>
            </a:pPr>
            <a:r>
              <a:rPr lang="en-US" sz="3407" spc="221">
                <a:solidFill>
                  <a:srgbClr val="636B36"/>
                </a:solidFill>
                <a:latin typeface="Montserrat Classic Bold"/>
              </a:rPr>
              <a:t>Y puedo aceptar que lo interpretes,</a:t>
            </a:r>
          </a:p>
          <a:p>
            <a:pPr algn="ctr">
              <a:lnSpc>
                <a:spcPts val="5553"/>
              </a:lnSpc>
            </a:pPr>
            <a:r>
              <a:rPr lang="en-US" sz="3407" spc="221">
                <a:solidFill>
                  <a:srgbClr val="636B36"/>
                </a:solidFill>
                <a:latin typeface="Montserrat Classic Bold"/>
              </a:rPr>
              <a:t>pero, por favor, no mezcles las dos cosas.</a:t>
            </a:r>
          </a:p>
        </p:txBody>
      </p:sp>
      <p:sp>
        <p:nvSpPr>
          <p:cNvPr id="10" name="TextBox 10"/>
          <p:cNvSpPr txBox="1"/>
          <p:nvPr/>
        </p:nvSpPr>
        <p:spPr>
          <a:xfrm>
            <a:off x="13790799" y="7327952"/>
            <a:ext cx="3666854" cy="479136"/>
          </a:xfrm>
          <a:prstGeom prst="rect">
            <a:avLst/>
          </a:prstGeom>
        </p:spPr>
        <p:txBody>
          <a:bodyPr lIns="0" tIns="0" rIns="0" bIns="0" rtlCol="0" anchor="t">
            <a:spAutoFit/>
          </a:bodyPr>
          <a:lstStyle/>
          <a:p>
            <a:pPr marL="0" lvl="0" indent="0" algn="ctr">
              <a:lnSpc>
                <a:spcPts val="4075"/>
              </a:lnSpc>
              <a:spcBef>
                <a:spcPct val="0"/>
              </a:spcBef>
            </a:pPr>
            <a:r>
              <a:rPr lang="en-US" sz="2500">
                <a:solidFill>
                  <a:srgbClr val="636B36"/>
                </a:solidFill>
                <a:latin typeface="Montserrat Classic Bold"/>
              </a:rPr>
              <a:t>(Rosenberg, 2013, p.39)</a:t>
            </a:r>
          </a:p>
        </p:txBody>
      </p:sp>
      <p:pic>
        <p:nvPicPr>
          <p:cNvPr id="11" name="Imagen 10">
            <a:extLst>
              <a:ext uri="{FF2B5EF4-FFF2-40B4-BE49-F238E27FC236}">
                <a16:creationId xmlns:a16="http://schemas.microsoft.com/office/drawing/2014/main" id="{16093FDE-7709-4A09-AC6E-F948013ACC72}"/>
              </a:ext>
            </a:extLst>
          </p:cNvPr>
          <p:cNvPicPr>
            <a:picLocks noChangeAspect="1"/>
          </p:cNvPicPr>
          <p:nvPr/>
        </p:nvPicPr>
        <p:blipFill>
          <a:blip r:embed="rId4"/>
          <a:stretch>
            <a:fillRect/>
          </a:stretch>
        </p:blipFill>
        <p:spPr>
          <a:xfrm>
            <a:off x="0" y="-83173"/>
            <a:ext cx="18440399" cy="10367662"/>
          </a:xfrm>
          <a:prstGeom prst="rect">
            <a:avLst/>
          </a:prstGeom>
        </p:spPr>
      </p:pic>
      <p:pic>
        <p:nvPicPr>
          <p:cNvPr id="12" name="Imagen 11">
            <a:extLst>
              <a:ext uri="{FF2B5EF4-FFF2-40B4-BE49-F238E27FC236}">
                <a16:creationId xmlns:a16="http://schemas.microsoft.com/office/drawing/2014/main" id="{296060DD-88CD-48FF-A2F2-B9E265F21BC6}"/>
              </a:ext>
            </a:extLst>
          </p:cNvPr>
          <p:cNvPicPr>
            <a:picLocks noChangeAspect="1"/>
          </p:cNvPicPr>
          <p:nvPr/>
        </p:nvPicPr>
        <p:blipFill>
          <a:blip r:embed="rId5"/>
          <a:stretch>
            <a:fillRect/>
          </a:stretch>
        </p:blipFill>
        <p:spPr>
          <a:xfrm>
            <a:off x="8769084" y="8227074"/>
            <a:ext cx="6019518" cy="1856835"/>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5ABE7A-1D3E-4F55-8F30-AAA4DB632783}"/>
              </a:ext>
            </a:extLst>
          </p:cNvPr>
          <p:cNvSpPr>
            <a:spLocks noGrp="1"/>
          </p:cNvSpPr>
          <p:nvPr>
            <p:ph type="ctrTitle"/>
          </p:nvPr>
        </p:nvSpPr>
        <p:spPr>
          <a:xfrm>
            <a:off x="2286000" y="975237"/>
            <a:ext cx="13716000" cy="3581400"/>
          </a:xfrm>
        </p:spPr>
        <p:txBody>
          <a:bodyPr/>
          <a:lstStyle/>
          <a:p>
            <a:r>
              <a:rPr lang="es-CO" b="1" dirty="0">
                <a:solidFill>
                  <a:srgbClr val="FFA118"/>
                </a:solidFill>
                <a:effectLst>
                  <a:outerShdw blurRad="38100" dist="38100" dir="2700000" algn="tl">
                    <a:srgbClr val="000000">
                      <a:alpha val="43137"/>
                    </a:srgbClr>
                  </a:outerShdw>
                </a:effectLst>
              </a:rPr>
              <a:t>Tocamos vidas</a:t>
            </a:r>
            <a:r>
              <a:rPr lang="es-CO" dirty="0"/>
              <a:t>	</a:t>
            </a:r>
          </a:p>
        </p:txBody>
      </p:sp>
      <p:sp>
        <p:nvSpPr>
          <p:cNvPr id="3" name="Subtítulo 2">
            <a:extLst>
              <a:ext uri="{FF2B5EF4-FFF2-40B4-BE49-F238E27FC236}">
                <a16:creationId xmlns:a16="http://schemas.microsoft.com/office/drawing/2014/main" id="{B1B62A0A-FE9A-4CC9-BE4A-79566F1B8AD4}"/>
              </a:ext>
            </a:extLst>
          </p:cNvPr>
          <p:cNvSpPr>
            <a:spLocks noGrp="1"/>
          </p:cNvSpPr>
          <p:nvPr>
            <p:ph type="subTitle" idx="1"/>
          </p:nvPr>
        </p:nvSpPr>
        <p:spPr>
          <a:xfrm>
            <a:off x="4648200" y="4914900"/>
            <a:ext cx="8991600" cy="2171700"/>
          </a:xfrm>
        </p:spPr>
        <p:txBody>
          <a:bodyPr>
            <a:noAutofit/>
          </a:bodyPr>
          <a:lstStyle/>
          <a:p>
            <a:r>
              <a:rPr lang="es-ES" sz="5400" dirty="0">
                <a:solidFill>
                  <a:srgbClr val="3C80D9"/>
                </a:solidFill>
              </a:rPr>
              <a:t>“Conozca todas las teorías, domine todas las técnicas, pero al tocar un alma humana sea apenas otra alma humana” (C.G. Jung).</a:t>
            </a:r>
            <a:endParaRPr lang="es-CO" sz="5400" dirty="0">
              <a:solidFill>
                <a:srgbClr val="3C80D9"/>
              </a:solidFill>
            </a:endParaRPr>
          </a:p>
        </p:txBody>
      </p:sp>
      <p:pic>
        <p:nvPicPr>
          <p:cNvPr id="4" name="Imagen 3">
            <a:extLst>
              <a:ext uri="{FF2B5EF4-FFF2-40B4-BE49-F238E27FC236}">
                <a16:creationId xmlns:a16="http://schemas.microsoft.com/office/drawing/2014/main" id="{B11FBA0A-EEC8-448F-AB91-A10ABDCA80BC}"/>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Tree>
    <p:extLst>
      <p:ext uri="{BB962C8B-B14F-4D97-AF65-F5344CB8AC3E}">
        <p14:creationId xmlns:p14="http://schemas.microsoft.com/office/powerpoint/2010/main" val="41424709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5ABE7A-1D3E-4F55-8F30-AAA4DB632783}"/>
              </a:ext>
            </a:extLst>
          </p:cNvPr>
          <p:cNvSpPr>
            <a:spLocks noGrp="1"/>
          </p:cNvSpPr>
          <p:nvPr>
            <p:ph type="ctrTitle"/>
          </p:nvPr>
        </p:nvSpPr>
        <p:spPr>
          <a:xfrm>
            <a:off x="2286000" y="975237"/>
            <a:ext cx="13716000" cy="3581400"/>
          </a:xfrm>
        </p:spPr>
        <p:txBody>
          <a:bodyPr>
            <a:normAutofit/>
          </a:bodyPr>
          <a:lstStyle/>
          <a:p>
            <a:r>
              <a:rPr lang="es-CO" sz="7200" b="1" dirty="0">
                <a:solidFill>
                  <a:srgbClr val="FFA118"/>
                </a:solidFill>
                <a:effectLst>
                  <a:outerShdw blurRad="38100" dist="38100" dir="2700000" algn="tl">
                    <a:srgbClr val="000000">
                      <a:alpha val="43137"/>
                    </a:srgbClr>
                  </a:outerShdw>
                </a:effectLst>
              </a:rPr>
              <a:t>Conciencia de unidad</a:t>
            </a:r>
            <a:r>
              <a:rPr lang="es-CO" sz="7200" b="1" dirty="0">
                <a:solidFill>
                  <a:srgbClr val="20356A"/>
                </a:solidFill>
                <a:effectLst>
                  <a:outerShdw blurRad="38100" dist="38100" dir="2700000" algn="tl">
                    <a:srgbClr val="000000">
                      <a:alpha val="43137"/>
                    </a:srgbClr>
                  </a:outerShdw>
                </a:effectLst>
              </a:rPr>
              <a:t>	</a:t>
            </a:r>
          </a:p>
        </p:txBody>
      </p:sp>
      <p:sp>
        <p:nvSpPr>
          <p:cNvPr id="3" name="Subtítulo 2">
            <a:extLst>
              <a:ext uri="{FF2B5EF4-FFF2-40B4-BE49-F238E27FC236}">
                <a16:creationId xmlns:a16="http://schemas.microsoft.com/office/drawing/2014/main" id="{B1B62A0A-FE9A-4CC9-BE4A-79566F1B8AD4}"/>
              </a:ext>
            </a:extLst>
          </p:cNvPr>
          <p:cNvSpPr>
            <a:spLocks noGrp="1"/>
          </p:cNvSpPr>
          <p:nvPr>
            <p:ph type="subTitle" idx="1"/>
          </p:nvPr>
        </p:nvSpPr>
        <p:spPr>
          <a:xfrm>
            <a:off x="3260106" y="4854064"/>
            <a:ext cx="11201400" cy="1752600"/>
          </a:xfrm>
        </p:spPr>
        <p:txBody>
          <a:bodyPr>
            <a:noAutofit/>
          </a:bodyPr>
          <a:lstStyle/>
          <a:p>
            <a:r>
              <a:rPr lang="es-CO" sz="4200" dirty="0">
                <a:solidFill>
                  <a:srgbClr val="3C80D9"/>
                </a:solidFill>
              </a:rPr>
              <a:t>No hay dos, sino una unidad que se complementa. Siempre estoy frente a mí mismo, lo que sucede en tu vida no depende de dónde estés, ni de con quién estés, sino de cómo estás. </a:t>
            </a:r>
          </a:p>
        </p:txBody>
      </p:sp>
      <p:pic>
        <p:nvPicPr>
          <p:cNvPr id="4" name="Imagen 3">
            <a:extLst>
              <a:ext uri="{FF2B5EF4-FFF2-40B4-BE49-F238E27FC236}">
                <a16:creationId xmlns:a16="http://schemas.microsoft.com/office/drawing/2014/main" id="{B11FBA0A-EEC8-448F-AB91-A10ABDCA80BC}"/>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Tree>
    <p:extLst>
      <p:ext uri="{BB962C8B-B14F-4D97-AF65-F5344CB8AC3E}">
        <p14:creationId xmlns:p14="http://schemas.microsoft.com/office/powerpoint/2010/main" val="38291817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4956AF6E-752C-4E6C-9D08-A510F1E28FA5}"/>
              </a:ext>
            </a:extLst>
          </p:cNvPr>
          <p:cNvPicPr/>
          <p:nvPr/>
        </p:nvPicPr>
        <p:blipFill>
          <a:blip r:embed="rId2"/>
          <a:stretch>
            <a:fillRect/>
          </a:stretch>
        </p:blipFill>
        <p:spPr>
          <a:xfrm>
            <a:off x="1257301" y="547688"/>
            <a:ext cx="16187738" cy="8920163"/>
          </a:xfrm>
          <a:prstGeom prst="rect">
            <a:avLst/>
          </a:prstGeom>
        </p:spPr>
      </p:pic>
      <p:sp>
        <p:nvSpPr>
          <p:cNvPr id="6" name="Rectángulo 5">
            <a:extLst>
              <a:ext uri="{FF2B5EF4-FFF2-40B4-BE49-F238E27FC236}">
                <a16:creationId xmlns:a16="http://schemas.microsoft.com/office/drawing/2014/main" id="{E8C331CD-98BF-4CBB-87E1-E73CE831A407}"/>
              </a:ext>
            </a:extLst>
          </p:cNvPr>
          <p:cNvSpPr/>
          <p:nvPr/>
        </p:nvSpPr>
        <p:spPr>
          <a:xfrm>
            <a:off x="6941393" y="8229600"/>
            <a:ext cx="6688883" cy="123825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700"/>
          </a:p>
        </p:txBody>
      </p:sp>
      <p:sp>
        <p:nvSpPr>
          <p:cNvPr id="7" name="Rectángulo 6">
            <a:extLst>
              <a:ext uri="{FF2B5EF4-FFF2-40B4-BE49-F238E27FC236}">
                <a16:creationId xmlns:a16="http://schemas.microsoft.com/office/drawing/2014/main" id="{2A2973FF-0D98-423E-9FD4-46027B9B99B7}"/>
              </a:ext>
            </a:extLst>
          </p:cNvPr>
          <p:cNvSpPr/>
          <p:nvPr/>
        </p:nvSpPr>
        <p:spPr>
          <a:xfrm>
            <a:off x="1257300" y="7300913"/>
            <a:ext cx="8915400" cy="11287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700"/>
          </a:p>
        </p:txBody>
      </p:sp>
      <p:sp>
        <p:nvSpPr>
          <p:cNvPr id="8" name="Rectángulo 7">
            <a:extLst>
              <a:ext uri="{FF2B5EF4-FFF2-40B4-BE49-F238E27FC236}">
                <a16:creationId xmlns:a16="http://schemas.microsoft.com/office/drawing/2014/main" id="{E730FCE0-3C13-41C7-8AA3-3E943370CA1A}"/>
              </a:ext>
            </a:extLst>
          </p:cNvPr>
          <p:cNvSpPr/>
          <p:nvPr/>
        </p:nvSpPr>
        <p:spPr>
          <a:xfrm>
            <a:off x="5500688" y="1714501"/>
            <a:ext cx="1900238" cy="4429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700"/>
          </a:p>
        </p:txBody>
      </p:sp>
      <p:sp>
        <p:nvSpPr>
          <p:cNvPr id="9" name="Rectángulo 8">
            <a:extLst>
              <a:ext uri="{FF2B5EF4-FFF2-40B4-BE49-F238E27FC236}">
                <a16:creationId xmlns:a16="http://schemas.microsoft.com/office/drawing/2014/main" id="{A8CB5633-ED76-4C6F-80E3-D6005695FA67}"/>
              </a:ext>
            </a:extLst>
          </p:cNvPr>
          <p:cNvSpPr/>
          <p:nvPr/>
        </p:nvSpPr>
        <p:spPr>
          <a:xfrm>
            <a:off x="14924015" y="819150"/>
            <a:ext cx="2416029" cy="5272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700"/>
          </a:p>
        </p:txBody>
      </p:sp>
      <p:pic>
        <p:nvPicPr>
          <p:cNvPr id="5" name="Imagen 4">
            <a:extLst>
              <a:ext uri="{FF2B5EF4-FFF2-40B4-BE49-F238E27FC236}">
                <a16:creationId xmlns:a16="http://schemas.microsoft.com/office/drawing/2014/main" id="{BD83E1F0-E5BD-48EB-BFCA-D1120EBA8730}"/>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1" y="7742090"/>
            <a:ext cx="6941393" cy="1826964"/>
          </a:xfrm>
          <a:prstGeom prst="rect">
            <a:avLst/>
          </a:prstGeom>
        </p:spPr>
      </p:pic>
      <p:sp>
        <p:nvSpPr>
          <p:cNvPr id="10" name="Rectángulo 9">
            <a:extLst>
              <a:ext uri="{FF2B5EF4-FFF2-40B4-BE49-F238E27FC236}">
                <a16:creationId xmlns:a16="http://schemas.microsoft.com/office/drawing/2014/main" id="{50A33EBA-2970-48B1-B07E-7F919E1EB21E}"/>
              </a:ext>
            </a:extLst>
          </p:cNvPr>
          <p:cNvSpPr/>
          <p:nvPr/>
        </p:nvSpPr>
        <p:spPr>
          <a:xfrm>
            <a:off x="1204803" y="446485"/>
            <a:ext cx="4050315" cy="6854429"/>
          </a:xfrm>
          <a:prstGeom prst="rect">
            <a:avLst/>
          </a:prstGeom>
          <a:ln/>
        </p:spPr>
        <p:style>
          <a:lnRef idx="2">
            <a:schemeClr val="accent6"/>
          </a:lnRef>
          <a:fillRef idx="1">
            <a:schemeClr val="lt1"/>
          </a:fillRef>
          <a:effectRef idx="0">
            <a:schemeClr val="accent6"/>
          </a:effectRef>
          <a:fontRef idx="minor">
            <a:schemeClr val="dk1"/>
          </a:fontRef>
        </p:style>
        <p:txBody>
          <a:bodyPr rtlCol="0" anchor="ctr"/>
          <a:lstStyle/>
          <a:p>
            <a:pPr algn="ctr"/>
            <a:r>
              <a:rPr lang="es-CO" sz="2700" b="1" dirty="0">
                <a:ln w="22225">
                  <a:solidFill>
                    <a:schemeClr val="accent2"/>
                  </a:solidFill>
                  <a:prstDash val="solid"/>
                </a:ln>
                <a:solidFill>
                  <a:schemeClr val="accent2">
                    <a:lumMod val="40000"/>
                    <a:lumOff val="60000"/>
                  </a:schemeClr>
                </a:solidFill>
              </a:rPr>
              <a:t>Con eso que encuentro en mi interior decido que quiero cambiar. </a:t>
            </a:r>
          </a:p>
        </p:txBody>
      </p:sp>
      <p:sp>
        <p:nvSpPr>
          <p:cNvPr id="11" name="Rectángulo 10">
            <a:extLst>
              <a:ext uri="{FF2B5EF4-FFF2-40B4-BE49-F238E27FC236}">
                <a16:creationId xmlns:a16="http://schemas.microsoft.com/office/drawing/2014/main" id="{A3D74EB4-15BC-4A5A-AE4C-C36E2439F2D7}"/>
              </a:ext>
            </a:extLst>
          </p:cNvPr>
          <p:cNvSpPr/>
          <p:nvPr/>
        </p:nvSpPr>
        <p:spPr>
          <a:xfrm>
            <a:off x="5249918" y="446485"/>
            <a:ext cx="9364754" cy="11668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CO" sz="2700"/>
          </a:p>
        </p:txBody>
      </p:sp>
    </p:spTree>
    <p:extLst>
      <p:ext uri="{BB962C8B-B14F-4D97-AF65-F5344CB8AC3E}">
        <p14:creationId xmlns:p14="http://schemas.microsoft.com/office/powerpoint/2010/main" val="68659664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E5ABE7A-1D3E-4F55-8F30-AAA4DB632783}"/>
              </a:ext>
            </a:extLst>
          </p:cNvPr>
          <p:cNvSpPr>
            <a:spLocks noGrp="1"/>
          </p:cNvSpPr>
          <p:nvPr>
            <p:ph type="ctrTitle"/>
          </p:nvPr>
        </p:nvSpPr>
        <p:spPr>
          <a:xfrm>
            <a:off x="2286000" y="4297926"/>
            <a:ext cx="13716000" cy="3581400"/>
          </a:xfrm>
        </p:spPr>
        <p:txBody>
          <a:bodyPr>
            <a:normAutofit fontScale="90000"/>
          </a:bodyPr>
          <a:lstStyle/>
          <a:p>
            <a:r>
              <a:rPr lang="es-CO" b="1" dirty="0">
                <a:solidFill>
                  <a:srgbClr val="0070C0"/>
                </a:solidFill>
              </a:rPr>
              <a:t>EXPRESIÓN EMOCIONAL </a:t>
            </a:r>
            <a:br>
              <a:rPr lang="es-CO" b="1" dirty="0"/>
            </a:br>
            <a:br>
              <a:rPr lang="es-CO" b="1" dirty="0"/>
            </a:br>
            <a:r>
              <a:rPr lang="es-CO" dirty="0"/>
              <a:t>El primer paso para poder expresarnos emocionalmente es eliminar la opinión de lo que nos está sucediendo. Cada opinión, sea positiva o negativa, es un juicio que nos impide ver qué está sucediendo en realidad. De esta forma, podemos distinguir el «estímulo» (engrama) de la «causa» (información interna). Un estímulo es algo que percibimos por los sentidos y que suscita una reacción en cada uno de nosotros. En cambio, una causa es la razón profunda por la cual es necesaria una reacción determinada por nuestra parte. </a:t>
            </a:r>
          </a:p>
        </p:txBody>
      </p:sp>
      <p:pic>
        <p:nvPicPr>
          <p:cNvPr id="4" name="Imagen 3">
            <a:extLst>
              <a:ext uri="{FF2B5EF4-FFF2-40B4-BE49-F238E27FC236}">
                <a16:creationId xmlns:a16="http://schemas.microsoft.com/office/drawing/2014/main" id="{B11FBA0A-EEC8-448F-AB91-A10ABDCA80BC}"/>
              </a:ext>
            </a:extLst>
          </p:cNvPr>
          <p:cNvPicPr>
            <a:picLocks noChangeAspect="1"/>
          </p:cNvPicPr>
          <p:nvPr/>
        </p:nvPicPr>
        <p:blipFill rotWithShape="1">
          <a:blip r:embed="rId2">
            <a:extLst>
              <a:ext uri="{28A0092B-C50C-407E-A947-70E740481C1C}">
                <a14:useLocalDpi xmlns:a14="http://schemas.microsoft.com/office/drawing/2010/main"/>
              </a:ext>
            </a:extLst>
          </a:blip>
          <a:srcRect/>
          <a:stretch/>
        </p:blipFill>
        <p:spPr>
          <a:xfrm>
            <a:off x="1" y="0"/>
            <a:ext cx="6488312" cy="1645674"/>
          </a:xfrm>
          <a:prstGeom prst="rect">
            <a:avLst/>
          </a:prstGeom>
        </p:spPr>
      </p:pic>
    </p:spTree>
    <p:extLst>
      <p:ext uri="{BB962C8B-B14F-4D97-AF65-F5344CB8AC3E}">
        <p14:creationId xmlns:p14="http://schemas.microsoft.com/office/powerpoint/2010/main" val="8905787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15774</TotalTime>
  <Words>685</Words>
  <Application>Microsoft Office PowerPoint</Application>
  <PresentationFormat>Personalizado</PresentationFormat>
  <Paragraphs>67</Paragraphs>
  <Slides>19</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19</vt:i4>
      </vt:variant>
    </vt:vector>
  </HeadingPairs>
  <TitlesOfParts>
    <vt:vector size="26" baseType="lpstr">
      <vt:lpstr>Arial</vt:lpstr>
      <vt:lpstr>Montserrat Classic</vt:lpstr>
      <vt:lpstr>League Spartan</vt:lpstr>
      <vt:lpstr>Calibri</vt:lpstr>
      <vt:lpstr>Montserrat Classic Bold</vt:lpstr>
      <vt:lpstr>Gidole</vt:lpstr>
      <vt:lpstr>Office Theme</vt:lpstr>
      <vt:lpstr>Presentación de PowerPoint</vt:lpstr>
      <vt:lpstr>Presentación de PowerPoint</vt:lpstr>
      <vt:lpstr>Presentación de PowerPoint</vt:lpstr>
      <vt:lpstr>Presentación de PowerPoint</vt:lpstr>
      <vt:lpstr>Presentación de PowerPoint</vt:lpstr>
      <vt:lpstr>Presentación de PowerPoint</vt:lpstr>
      <vt:lpstr>Habilidades Socio-emocionales para estos tiempos  1. Saber comunicarse. 2. Fomentar la autenticidad. 3. Saber escuchar. 4. El otro es mi espejo. 5.  Aceptar al otro tal cuál es, o tal cuál como lo percibo.  </vt:lpstr>
      <vt:lpstr>Ansiedad   ¿Tienes reacciones físicas que no sabes explicar? ¿Sientes miedo cuando aparentemente no pasa nada? ¿Vives como en estado de alerta? ¿Te preocupa el futuro? </vt:lpstr>
      <vt:lpstr>Ansiedad   1. Observar los propios pensamientos: Nuestro cuerpo se altera como si quisiera huir de donde está aunque no haya motivo aparente, es ahí donde debemos observar que nos estamos diciendo, cuál es nuestro diálogo interno. Nos identificamos con ese diálogo que nos advierte si podemos estar tranquilos o alerta. Me pregunto</vt:lpstr>
      <vt:lpstr>Ansiedad   2. Expresarnos: sea lo que sea lo que nos estemos diciendo mejor es decirlo, sacarlo fuera de nosotros. Solo el hecho de guardarnos dentro un pensamiento de sufrimiento hace que éste se multiplique. No nos damos permiso para compartir lo que nos pasa y eso nos aísla de los demás. Diluimos sus efectos cuando lo compartimos.  </vt:lpstr>
      <vt:lpstr>Ansiedad   3. Dejar de juzgarnos: A veces cuando tenemos ansiedad además de no saber qué es lo que nos pasa encima nos estamos culpando. Nos exigimos levantarnos de la cama cuando no queremos salir al mundo, o nos obligamos a comportarnos normal cuando estamos muertos de miedo. </vt:lpstr>
      <vt:lpstr>Ansiedad   4. Soltar el control: Ser tu mismo, estamos muy pendientes del qué dirán, lo que pensarán los demás que nos olvidamos de quienes somos. Si nos ponemos una máscara cuando estamos con nuestros padres o con nuestra pareja, o jefe o si queremos que todo el mundo esté contento estamos sembrando la semilla de la ansiedad. </vt:lpstr>
      <vt:lpstr>Ansiedad   5. Pasar a la acción:  Si sentimos ansiedad habitualmente en un determinado lugar o a una hora concreta podemos empezar a indagar qué peligro esconde esa situación determinada, preguntarnos para qué estamos viviendo esto de esta manera, y sobre todo, qué podemos cambiar. </vt:lpstr>
      <vt:lpstr>Presentación de PowerPoint</vt:lpstr>
      <vt:lpstr>Presentación de PowerPoint</vt:lpstr>
      <vt:lpstr>Tocamos vidas </vt:lpstr>
      <vt:lpstr>Conciencia de unidad </vt:lpstr>
      <vt:lpstr>Presentación de PowerPoint</vt:lpstr>
      <vt:lpstr>EXPRESIÓN EMOCIONAL   El primer paso para poder expresarnos emocionalmente es eliminar la opinión de lo que nos está sucediendo. Cada opinión, sea positiva o negativa, es un juicio que nos impide ver qué está sucediendo en realidad. De esta forma, podemos distinguir el «estímulo» (engrama) de la «causa» (información interna). Un estímulo es algo que percibimos por los sentidos y que suscita una reacción en cada uno de nosotros. En cambio, una causa es la razón profunda por la cual es necesaria una reacción determinada por nuestra parte.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Taller Integrarte</dc:title>
  <dc:creator>Edison Serje</dc:creator>
  <cp:lastModifiedBy>Edison Enrique Serje Roget</cp:lastModifiedBy>
  <cp:revision>28</cp:revision>
  <dcterms:created xsi:type="dcterms:W3CDTF">2006-08-16T00:00:00Z</dcterms:created>
  <dcterms:modified xsi:type="dcterms:W3CDTF">2021-07-16T19:57:02Z</dcterms:modified>
  <dc:identifier>DAEbrgQO9lU</dc:identifier>
</cp:coreProperties>
</file>