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0" r:id="rId2"/>
    <p:sldId id="288" r:id="rId3"/>
    <p:sldId id="291" r:id="rId4"/>
    <p:sldId id="284" r:id="rId5"/>
    <p:sldId id="311" r:id="rId6"/>
    <p:sldId id="312" r:id="rId7"/>
    <p:sldId id="313" r:id="rId8"/>
    <p:sldId id="314" r:id="rId9"/>
    <p:sldId id="316" r:id="rId10"/>
    <p:sldId id="315" r:id="rId1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LGA PATRICIA LOZANO GARCIA" userId="b08420b7-2227-4c1c-a326-e15ce91fe357" providerId="ADAL" clId="{E802B1FB-80C9-4162-832B-3ABDC64E31C1}"/>
    <pc:docChg chg="modSld">
      <pc:chgData name="OLGA PATRICIA LOZANO GARCIA" userId="b08420b7-2227-4c1c-a326-e15ce91fe357" providerId="ADAL" clId="{E802B1FB-80C9-4162-832B-3ABDC64E31C1}" dt="2023-02-21T16:14:10.573" v="1" actId="20577"/>
      <pc:docMkLst>
        <pc:docMk/>
      </pc:docMkLst>
      <pc:sldChg chg="modSp mod">
        <pc:chgData name="OLGA PATRICIA LOZANO GARCIA" userId="b08420b7-2227-4c1c-a326-e15ce91fe357" providerId="ADAL" clId="{E802B1FB-80C9-4162-832B-3ABDC64E31C1}" dt="2023-02-21T16:14:10.573" v="1" actId="20577"/>
        <pc:sldMkLst>
          <pc:docMk/>
          <pc:sldMk cId="1025967772" sldId="310"/>
        </pc:sldMkLst>
        <pc:spChg chg="mod">
          <ac:chgData name="OLGA PATRICIA LOZANO GARCIA" userId="b08420b7-2227-4c1c-a326-e15ce91fe357" providerId="ADAL" clId="{E802B1FB-80C9-4162-832B-3ABDC64E31C1}" dt="2023-02-21T16:14:10.573" v="1" actId="20577"/>
          <ac:spMkLst>
            <pc:docMk/>
            <pc:sldMk cId="1025967772" sldId="310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D1616-B299-458C-8194-3FACB803900F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1B1D07-4A16-47A4-A976-FB5821A39ED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89858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5EFE8-B6D5-E64D-B859-7836B2FE95C5}" type="slidenum">
              <a:rPr lang="es-ES_tradnl" smtClean="0"/>
              <a:t>2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059555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5EFE8-B6D5-E64D-B859-7836B2FE95C5}" type="slidenum">
              <a:rPr lang="es-ES_tradnl" smtClean="0"/>
              <a:t>3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89215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5EFE8-B6D5-E64D-B859-7836B2FE95C5}" type="slidenum">
              <a:rPr lang="es-ES_tradnl" smtClean="0"/>
              <a:t>4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11489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_tradnl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95EFE8-B6D5-E64D-B859-7836B2FE95C5}" type="slidenum">
              <a:rPr lang="es-ES_tradnl" smtClean="0"/>
              <a:t>5</a:t>
            </a:fld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228952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90EF5-E434-4D5B-B2D6-35EF748157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F8209E-410E-4C5B-A52B-9AAEC755F0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9D4C15-742C-4389-8027-7BE1521F5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E01EF2A-C57E-48C4-A212-3D9493873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6229473-BA65-4694-8A53-70B0BC955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292696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295E4F-63D5-414E-8868-9BEDB7D67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1C5AC9C-1B40-4B98-9CE8-7DAA6F7777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E80019-E834-49E4-BD40-920920A428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EA4AE45-DC34-452C-9ADD-4C18999AC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A0E461-4926-4C08-9ED3-4000F9A69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57968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399D6-3E6C-4FAA-AEBA-9BFCD0A9C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B4EEE30-680E-4F12-BEF3-ABD493D975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25B4DE1-F840-4F8D-9E2A-BEBAB91E5E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18C4F5-D89C-4AD1-A3E5-E6BCD1E5D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1B2E3F-784C-46D0-9DE9-67A98E176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42559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A7736B-C85F-4258-B638-3660D07D7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6477DE-CAC2-49C4-B3B9-34952E1D3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FB2377C-6702-4BA9-8104-B38961EC7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2EDAD17-94B5-4FD4-8148-7FDC7202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EF712C-B6E3-49B4-AB5C-767F7573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7A7451C-DF79-4962-8FBD-48F55CD1B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06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373ED0-8C3F-4829-9249-BD005F6AC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7039804-2A92-4FB1-B08C-99812A451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D99BBF6-6B78-46FD-8878-0ABDCC7BC0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0C7F05F-19F4-4958-AF8C-1B7AB52E1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75C75DE-CE32-4FBA-9303-EEC92134B0F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9120D8C-942B-4CEC-83EB-5D932049E4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3694B1A-D723-4747-8932-FC9A9C31B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81750080-077F-4BE3-AB2A-C8A2EB89E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53883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88EBD-9A89-45BA-B0DC-DF86D79F5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04125C2-B6AE-4DF9-84FC-5B0C04C07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667C230-E3C7-44F2-8FBB-B0559E174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2E9B3AF-BC9B-4513-ADDB-130C762EA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0335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CAA1DE5C-51B3-401A-B427-690D3C2BF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D4B5AB-6E96-4589-A7A3-F3D839BD69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5B2D925-2859-4DB9-9564-457CE6645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054297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1BAC42-27B2-41AB-BC37-1E3372DCE7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AD377D5-9B36-493C-A5EF-8EAB8D6C09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ED74FAC-1783-45D8-88D0-A73B483C7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7974454-C545-40C6-8665-EF77F22A1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BED928-8EF8-465C-ABA1-3B031D14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105E1D-D45A-4BAB-9D67-53F0F75BF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061895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8C82DE-63A2-4876-8FBD-47A2EA502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B75E42-BFB9-4F54-95C5-68D0BFF06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FEEBC5B-4197-4332-A409-BCE7FB99D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BE68016-EB92-4AC4-8443-538052519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C23BF8A-42F2-41E3-86B5-6E0BAF462C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11549E3-371A-4ECE-A511-B3CFF40C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1104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2593A33-9F6F-4FA5-83F6-E35D38FC20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A292D5A-52F8-4449-B616-F380AC861B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A2224ED-1BB2-4DDE-9E8B-D4ECEFFCD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A183A4-73D5-4A06-B277-1117FA2B9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87AA5FD-EC12-4555-A3B5-5D1328181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3021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23E902F-4903-44AD-AC42-7EB04C4EB5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E50E630-85BF-4C11-AEC9-C6BBD848A0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012737-C731-4D3D-8D75-CF7519334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43973E-8493-4FE8-9A50-6B95D7FC45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8E964D6-710F-4D78-9106-E10EAD9E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1099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3CE8FBD-71C9-4447-9B84-7F9C3E270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A8C2B77-1BB1-4FFD-9548-5D7BD4205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CDC9E67-0272-4071-8F21-559D57BF4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11C704-9677-4281-BCC7-F7EBE1357641}" type="datetimeFigureOut">
              <a:rPr lang="es-CO" smtClean="0"/>
              <a:t>21/02/2023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F97BB6-53C1-4A9D-B5F2-E7B85AE14B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031706-63BA-461E-83D8-ED394B80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8D6BA-D6E2-4607-9874-F45BC257C5A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4807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" Type="http://schemas.openxmlformats.org/officeDocument/2006/relationships/image" Target="../media/image2.pn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7" Type="http://schemas.openxmlformats.org/officeDocument/2006/relationships/image" Target="../media/image36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3.jpe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drive/folders/1w6HKDPwrzKlxOoIcRDjuXZEz_cZoEBca?usp=sharing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85F17D0-4CBE-4D76-B32D-6A7C79D92897}"/>
              </a:ext>
            </a:extLst>
          </p:cNvPr>
          <p:cNvSpPr/>
          <p:nvPr/>
        </p:nvSpPr>
        <p:spPr>
          <a:xfrm>
            <a:off x="4592548" y="4702359"/>
            <a:ext cx="6893960" cy="1662448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114" name="Rectángulo 113">
            <a:extLst>
              <a:ext uri="{FF2B5EF4-FFF2-40B4-BE49-F238E27FC236}">
                <a16:creationId xmlns:a16="http://schemas.microsoft.com/office/drawing/2014/main" id="{DD268490-9635-4613-A577-ADBED592A75D}"/>
              </a:ext>
            </a:extLst>
          </p:cNvPr>
          <p:cNvSpPr/>
          <p:nvPr/>
        </p:nvSpPr>
        <p:spPr>
          <a:xfrm>
            <a:off x="0" y="0"/>
            <a:ext cx="3489434" cy="6865088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489434" y="5127200"/>
            <a:ext cx="8895351" cy="812767"/>
          </a:xfrm>
        </p:spPr>
        <p:txBody>
          <a:bodyPr>
            <a:normAutofit fontScale="90000"/>
          </a:bodyPr>
          <a:lstStyle/>
          <a:p>
            <a:r>
              <a:rPr lang="es-ES" sz="4000" b="1" dirty="0">
                <a:solidFill>
                  <a:srgbClr val="002060"/>
                </a:solidFill>
              </a:rPr>
              <a:t>CAMPAÑA DE MATRÍCULA</a:t>
            </a:r>
            <a:br>
              <a:rPr lang="es-ES" sz="4000" b="1" dirty="0">
                <a:solidFill>
                  <a:srgbClr val="002060"/>
                </a:solidFill>
              </a:rPr>
            </a:br>
            <a:r>
              <a:rPr lang="es-ES" sz="4000" b="1" dirty="0">
                <a:solidFill>
                  <a:srgbClr val="002060"/>
                </a:solidFill>
              </a:rPr>
              <a:t>GRADO </a:t>
            </a:r>
            <a:r>
              <a:rPr lang="es-ES" sz="4000" b="1">
                <a:solidFill>
                  <a:srgbClr val="002060"/>
                </a:solidFill>
              </a:rPr>
              <a:t>TRANSICIÓN 2023</a:t>
            </a:r>
            <a:endParaRPr lang="es-ES" sz="4000" b="1" dirty="0">
              <a:solidFill>
                <a:srgbClr val="002060"/>
              </a:solidFill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19EBE9A6-E378-40BF-B2DD-436CE06962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222" y="100097"/>
            <a:ext cx="4443773" cy="4443773"/>
          </a:xfrm>
          <a:prstGeom prst="rect">
            <a:avLst/>
          </a:prstGeom>
        </p:spPr>
      </p:pic>
      <p:pic>
        <p:nvPicPr>
          <p:cNvPr id="113" name="Imagen 112">
            <a:extLst>
              <a:ext uri="{FF2B5EF4-FFF2-40B4-BE49-F238E27FC236}">
                <a16:creationId xmlns:a16="http://schemas.microsoft.com/office/drawing/2014/main" id="{5779507D-CA69-4416-9C2D-BC82512B373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1463921" y="644100"/>
            <a:ext cx="3283592" cy="61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67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374D4C1-B262-2544-B0E1-503D678A0D16}"/>
              </a:ext>
            </a:extLst>
          </p:cNvPr>
          <p:cNvSpPr txBox="1"/>
          <p:nvPr/>
        </p:nvSpPr>
        <p:spPr>
          <a:xfrm>
            <a:off x="314899" y="294505"/>
            <a:ext cx="21018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b="1" dirty="0">
                <a:solidFill>
                  <a:srgbClr val="809AC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IDEAS FUERZA A</a:t>
            </a:r>
            <a:endParaRPr lang="es-ES_tradnl" sz="2400" b="1" dirty="0">
              <a:solidFill>
                <a:srgbClr val="809AC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4480FD-06A7-124B-9F59-92A98401AA74}"/>
              </a:ext>
            </a:extLst>
          </p:cNvPr>
          <p:cNvSpPr txBox="1"/>
          <p:nvPr/>
        </p:nvSpPr>
        <p:spPr>
          <a:xfrm>
            <a:off x="304013" y="458714"/>
            <a:ext cx="30332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>
                <a:solidFill>
                  <a:srgbClr val="3C63A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COMUNICAR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3AF2350-4E05-464C-8262-654CE4F42021}"/>
              </a:ext>
            </a:extLst>
          </p:cNvPr>
          <p:cNvSpPr/>
          <p:nvPr/>
        </p:nvSpPr>
        <p:spPr>
          <a:xfrm>
            <a:off x="440871" y="1114808"/>
            <a:ext cx="11310258" cy="45719"/>
          </a:xfrm>
          <a:prstGeom prst="rect">
            <a:avLst/>
          </a:prstGeom>
          <a:solidFill>
            <a:srgbClr val="3E6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5160693-4967-2B40-BE43-9934C8057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9091109" y="293914"/>
            <a:ext cx="2660020" cy="496419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B39218A5-1AE1-C04C-B96F-B937E4C1FB51}"/>
              </a:ext>
            </a:extLst>
          </p:cNvPr>
          <p:cNvSpPr txBox="1"/>
          <p:nvPr/>
        </p:nvSpPr>
        <p:spPr>
          <a:xfrm>
            <a:off x="1536400" y="3519573"/>
            <a:ext cx="2456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Comunidad General</a:t>
            </a: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B3FCDDFB-BEF7-E642-8AF3-674BD4E522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13110" b="14443"/>
          <a:stretch/>
        </p:blipFill>
        <p:spPr>
          <a:xfrm>
            <a:off x="0" y="4098410"/>
            <a:ext cx="2655628" cy="2852057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284E901-8FD7-394A-9D9C-98B16F0DA6EC}"/>
              </a:ext>
            </a:extLst>
          </p:cNvPr>
          <p:cNvSpPr txBox="1"/>
          <p:nvPr/>
        </p:nvSpPr>
        <p:spPr>
          <a:xfrm>
            <a:off x="440871" y="3888905"/>
            <a:ext cx="46475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Promoción del acceso oportuno de las niñas y niños </a:t>
            </a:r>
          </a:p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del proceso de inscripción y matricula</a:t>
            </a:r>
          </a:p>
          <a:p>
            <a:pPr algn="ctr"/>
            <a:endParaRPr lang="es-E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e importancia de la Educación Inicial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C7A7FC1-2F18-E04C-9010-A69AE6852996}"/>
              </a:ext>
            </a:extLst>
          </p:cNvPr>
          <p:cNvSpPr txBox="1"/>
          <p:nvPr/>
        </p:nvSpPr>
        <p:spPr>
          <a:xfrm>
            <a:off x="7615104" y="3484741"/>
            <a:ext cx="24564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Instituciones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8817506-7307-E74B-B3F3-84EF841E229F}"/>
              </a:ext>
            </a:extLst>
          </p:cNvPr>
          <p:cNvSpPr txBox="1"/>
          <p:nvPr/>
        </p:nvSpPr>
        <p:spPr>
          <a:xfrm>
            <a:off x="6275768" y="3862857"/>
            <a:ext cx="513513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Articulación intersectorial en pro de la transición de las niñas y niños</a:t>
            </a:r>
          </a:p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Competencias institucionales y alianzas estrategias para la continuidad de la trayectoria educativa</a:t>
            </a:r>
          </a:p>
          <a:p>
            <a:pPr algn="ctr"/>
            <a:endParaRPr lang="es-ES" sz="12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Sentido e importancia de la Educación Inicial</a:t>
            </a:r>
          </a:p>
          <a:p>
            <a:pPr algn="ctr"/>
            <a:r>
              <a:rPr lang="es-E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Acogida, bienestar y permanencia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5EBDD3C-776D-664B-AF52-236A42B10A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374" y="2228151"/>
            <a:ext cx="2349500" cy="135482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9500F6D-9BFA-9944-A8A8-49A18222D2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9677" y="1903831"/>
            <a:ext cx="1525169" cy="1525169"/>
          </a:xfrm>
          <a:prstGeom prst="rect">
            <a:avLst/>
          </a:prstGeom>
        </p:spPr>
      </p:pic>
      <p:cxnSp>
        <p:nvCxnSpPr>
          <p:cNvPr id="27" name="Conector: angular 5">
            <a:extLst>
              <a:ext uri="{FF2B5EF4-FFF2-40B4-BE49-F238E27FC236}">
                <a16:creationId xmlns:a16="http://schemas.microsoft.com/office/drawing/2014/main" id="{B10BE429-44CC-7D4E-A890-D25F03AEEEB0}"/>
              </a:ext>
            </a:extLst>
          </p:cNvPr>
          <p:cNvCxnSpPr>
            <a:cxnSpLocks/>
          </p:cNvCxnSpPr>
          <p:nvPr/>
        </p:nvCxnSpPr>
        <p:spPr>
          <a:xfrm rot="16200000" flipH="1">
            <a:off x="2232588" y="5131496"/>
            <a:ext cx="1416234" cy="861278"/>
          </a:xfrm>
          <a:prstGeom prst="bentConnector3">
            <a:avLst>
              <a:gd name="adj1" fmla="val 99961"/>
            </a:avLst>
          </a:prstGeom>
          <a:ln w="28575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382EDDC1-26C9-C245-A935-1FBBE9F07926}"/>
              </a:ext>
            </a:extLst>
          </p:cNvPr>
          <p:cNvSpPr txBox="1"/>
          <p:nvPr/>
        </p:nvSpPr>
        <p:spPr>
          <a:xfrm>
            <a:off x="3489781" y="6034719"/>
            <a:ext cx="43697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Goce y disfrute del derecho a la educación inicial</a:t>
            </a:r>
          </a:p>
        </p:txBody>
      </p:sp>
      <p:cxnSp>
        <p:nvCxnSpPr>
          <p:cNvPr id="31" name="Conector: angular 5">
            <a:extLst>
              <a:ext uri="{FF2B5EF4-FFF2-40B4-BE49-F238E27FC236}">
                <a16:creationId xmlns:a16="http://schemas.microsoft.com/office/drawing/2014/main" id="{CD7B5845-506C-C542-854A-CB035B28C061}"/>
              </a:ext>
            </a:extLst>
          </p:cNvPr>
          <p:cNvCxnSpPr>
            <a:cxnSpLocks/>
            <a:endCxn id="30" idx="3"/>
          </p:cNvCxnSpPr>
          <p:nvPr/>
        </p:nvCxnSpPr>
        <p:spPr>
          <a:xfrm rot="5400000">
            <a:off x="7791624" y="5139832"/>
            <a:ext cx="1285916" cy="1150191"/>
          </a:xfrm>
          <a:prstGeom prst="bentConnector2">
            <a:avLst/>
          </a:prstGeom>
          <a:ln w="28575">
            <a:solidFill>
              <a:srgbClr val="00B0F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1490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374D4C1-B262-2544-B0E1-503D678A0D16}"/>
              </a:ext>
            </a:extLst>
          </p:cNvPr>
          <p:cNvSpPr txBox="1"/>
          <p:nvPr/>
        </p:nvSpPr>
        <p:spPr>
          <a:xfrm>
            <a:off x="4796280" y="23169"/>
            <a:ext cx="1526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2400" b="1" dirty="0">
                <a:solidFill>
                  <a:srgbClr val="809ACD"/>
                </a:solidFill>
                <a:latin typeface="+mj-lt"/>
                <a:cs typeface="Arial Black" panose="020B0604020202020204" pitchFamily="34" charset="0"/>
              </a:rPr>
              <a:t>CON QUÉ</a:t>
            </a:r>
            <a:endParaRPr lang="es-ES_tradnl" sz="3600" b="1" dirty="0">
              <a:solidFill>
                <a:srgbClr val="809ACD"/>
              </a:solidFill>
              <a:latin typeface="+mj-lt"/>
              <a:cs typeface="Arial Black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4480FD-06A7-124B-9F59-92A98401AA74}"/>
              </a:ext>
            </a:extLst>
          </p:cNvPr>
          <p:cNvSpPr txBox="1"/>
          <p:nvPr/>
        </p:nvSpPr>
        <p:spPr>
          <a:xfrm>
            <a:off x="4457745" y="293914"/>
            <a:ext cx="23711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_tradnl" sz="3200" b="1" dirty="0">
                <a:solidFill>
                  <a:srgbClr val="3C63AA"/>
                </a:solidFill>
                <a:latin typeface="+mj-lt"/>
                <a:cs typeface="Arial Black" panose="020B0604020202020204" pitchFamily="34" charset="0"/>
              </a:rPr>
              <a:t>CONTAMOS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5160693-4967-2B40-BE43-9934C8057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0" y="116203"/>
            <a:ext cx="2660020" cy="496419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D622BB-5F66-A746-903D-0F636C9753E5}"/>
              </a:ext>
            </a:extLst>
          </p:cNvPr>
          <p:cNvSpPr txBox="1"/>
          <p:nvPr/>
        </p:nvSpPr>
        <p:spPr>
          <a:xfrm>
            <a:off x="995810" y="1377314"/>
            <a:ext cx="300815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3366CC"/>
                </a:solidFill>
                <a:latin typeface="+mj-lt"/>
                <a:cs typeface="Arial" panose="020B0604020202020204" pitchFamily="34" charset="0"/>
              </a:rPr>
              <a:t>Cuñas radiales (3)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9946152-0E28-444A-A8F7-3487A580A8B6}"/>
              </a:ext>
            </a:extLst>
          </p:cNvPr>
          <p:cNvSpPr txBox="1"/>
          <p:nvPr/>
        </p:nvSpPr>
        <p:spPr>
          <a:xfrm>
            <a:off x="995810" y="1766623"/>
            <a:ext cx="46475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Invitación a la comunidad a realizar el proceso de matricula de niñas y niños en Educación Inicial con énfasis en Transición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1238C065-777D-4167-8549-5E1747078439}"/>
              </a:ext>
            </a:extLst>
          </p:cNvPr>
          <p:cNvGrpSpPr/>
          <p:nvPr/>
        </p:nvGrpSpPr>
        <p:grpSpPr>
          <a:xfrm>
            <a:off x="318598" y="1377314"/>
            <a:ext cx="653143" cy="653143"/>
            <a:chOff x="199639" y="1478939"/>
            <a:chExt cx="653143" cy="653143"/>
          </a:xfrm>
        </p:grpSpPr>
        <p:sp>
          <p:nvSpPr>
            <p:cNvPr id="2" name="Elipse 1">
              <a:extLst>
                <a:ext uri="{FF2B5EF4-FFF2-40B4-BE49-F238E27FC236}">
                  <a16:creationId xmlns:a16="http://schemas.microsoft.com/office/drawing/2014/main" id="{4F223539-2A68-8C4E-BEE5-3A8A12121AC8}"/>
                </a:ext>
              </a:extLst>
            </p:cNvPr>
            <p:cNvSpPr/>
            <p:nvPr/>
          </p:nvSpPr>
          <p:spPr>
            <a:xfrm>
              <a:off x="199639" y="1478939"/>
              <a:ext cx="653143" cy="65314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id="{C681C5C4-99DC-F34B-B17E-FF7580FC9518}"/>
                </a:ext>
              </a:extLst>
            </p:cNvPr>
            <p:cNvSpPr/>
            <p:nvPr/>
          </p:nvSpPr>
          <p:spPr>
            <a:xfrm>
              <a:off x="245774" y="1525074"/>
              <a:ext cx="560871" cy="560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19A15BDA-0CF5-CC45-94F7-24140A8CB2A7}"/>
                </a:ext>
              </a:extLst>
            </p:cNvPr>
            <p:cNvSpPr txBox="1"/>
            <p:nvPr/>
          </p:nvSpPr>
          <p:spPr>
            <a:xfrm>
              <a:off x="318598" y="1513121"/>
              <a:ext cx="4188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32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14" name="CuadroTexto 13">
            <a:extLst>
              <a:ext uri="{FF2B5EF4-FFF2-40B4-BE49-F238E27FC236}">
                <a16:creationId xmlns:a16="http://schemas.microsoft.com/office/drawing/2014/main" id="{14F81C6B-EB26-8841-8275-8C459AEE1F24}"/>
              </a:ext>
            </a:extLst>
          </p:cNvPr>
          <p:cNvSpPr txBox="1"/>
          <p:nvPr/>
        </p:nvSpPr>
        <p:spPr>
          <a:xfrm>
            <a:off x="1057033" y="3350022"/>
            <a:ext cx="38004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rgbClr val="3366CC"/>
                </a:solidFill>
                <a:latin typeface="+mj-lt"/>
                <a:cs typeface="Arial" panose="020B0604020202020204" pitchFamily="34" charset="0"/>
              </a:rPr>
              <a:t>Piezas gráficas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E82A51ED-91AD-EA48-8B78-91AA1F7FEA74}"/>
              </a:ext>
            </a:extLst>
          </p:cNvPr>
          <p:cNvSpPr txBox="1"/>
          <p:nvPr/>
        </p:nvSpPr>
        <p:spPr>
          <a:xfrm>
            <a:off x="1049591" y="3919172"/>
            <a:ext cx="464751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6">
                  <a:lumMod val="50000"/>
                </a:schemeClr>
              </a:buClr>
              <a:buFont typeface="Calibri" panose="020F0502020204030204" pitchFamily="34" charset="0"/>
              <a:buChar char="₪"/>
            </a:pPr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Sello de la campaña</a:t>
            </a:r>
          </a:p>
          <a:p>
            <a:pPr marL="171450" indent="-171450">
              <a:buClr>
                <a:schemeClr val="accent6">
                  <a:lumMod val="50000"/>
                </a:schemeClr>
              </a:buClr>
              <a:buFont typeface="Calibri" panose="020F0502020204030204" pitchFamily="34" charset="0"/>
              <a:buChar char="₪"/>
            </a:pPr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Infografías  (3)</a:t>
            </a:r>
          </a:p>
          <a:p>
            <a:pPr marL="171450" indent="-171450">
              <a:buClr>
                <a:schemeClr val="accent6">
                  <a:lumMod val="50000"/>
                </a:schemeClr>
              </a:buClr>
              <a:buFont typeface="Calibri" panose="020F0502020204030204" pitchFamily="34" charset="0"/>
              <a:buChar char="₪"/>
            </a:pPr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Paquete de stickers x 10</a:t>
            </a:r>
          </a:p>
          <a:p>
            <a:pPr marL="171450" indent="-171450">
              <a:buClr>
                <a:schemeClr val="accent6">
                  <a:lumMod val="50000"/>
                </a:schemeClr>
              </a:buClr>
              <a:buFont typeface="Calibri" panose="020F0502020204030204" pitchFamily="34" charset="0"/>
              <a:buChar char="₪"/>
            </a:pPr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Slides (4)</a:t>
            </a:r>
          </a:p>
          <a:p>
            <a:pPr marL="171450" indent="-171450">
              <a:buClr>
                <a:schemeClr val="accent6">
                  <a:lumMod val="50000"/>
                </a:schemeClr>
              </a:buClr>
              <a:buFont typeface="Calibri" panose="020F0502020204030204" pitchFamily="34" charset="0"/>
              <a:buChar char="₪"/>
            </a:pPr>
            <a:r>
              <a:rPr lang="es-ES" sz="1400" dirty="0">
                <a:solidFill>
                  <a:srgbClr val="002060"/>
                </a:solidFill>
                <a:cs typeface="Arial" panose="020B0604020202020204" pitchFamily="34" charset="0"/>
              </a:rPr>
              <a:t>Mensaje para matricula de transición: Mensajes para twitter e Instagram.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61259684-98CF-410D-8FF6-255326F20910}"/>
              </a:ext>
            </a:extLst>
          </p:cNvPr>
          <p:cNvGrpSpPr/>
          <p:nvPr/>
        </p:nvGrpSpPr>
        <p:grpSpPr>
          <a:xfrm>
            <a:off x="293253" y="3254282"/>
            <a:ext cx="653143" cy="653143"/>
            <a:chOff x="199639" y="2613076"/>
            <a:chExt cx="653143" cy="653143"/>
          </a:xfrm>
        </p:grpSpPr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F9FA5E8E-BC09-7D45-831C-A39B3671807C}"/>
                </a:ext>
              </a:extLst>
            </p:cNvPr>
            <p:cNvSpPr/>
            <p:nvPr/>
          </p:nvSpPr>
          <p:spPr>
            <a:xfrm>
              <a:off x="199639" y="2613076"/>
              <a:ext cx="653143" cy="653143"/>
            </a:xfrm>
            <a:prstGeom prst="ellipse">
              <a:avLst/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5B59BF7A-EFCD-8049-BC47-D88668D96765}"/>
                </a:ext>
              </a:extLst>
            </p:cNvPr>
            <p:cNvSpPr/>
            <p:nvPr/>
          </p:nvSpPr>
          <p:spPr>
            <a:xfrm>
              <a:off x="245774" y="2659211"/>
              <a:ext cx="560871" cy="56087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_tradnl" dirty="0"/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79EE4E3E-7B2C-A042-9ECC-E015E09DA67C}"/>
                </a:ext>
              </a:extLst>
            </p:cNvPr>
            <p:cNvSpPr txBox="1"/>
            <p:nvPr/>
          </p:nvSpPr>
          <p:spPr>
            <a:xfrm>
              <a:off x="318598" y="2647258"/>
              <a:ext cx="41884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s-ES" sz="3200" b="1" dirty="0">
                  <a:solidFill>
                    <a:srgbClr val="00B0F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88014C8C-98B1-4BEF-8DB3-3344FB8BF219}"/>
              </a:ext>
            </a:extLst>
          </p:cNvPr>
          <p:cNvGrpSpPr/>
          <p:nvPr/>
        </p:nvGrpSpPr>
        <p:grpSpPr>
          <a:xfrm>
            <a:off x="304013" y="918601"/>
            <a:ext cx="12081164" cy="0"/>
            <a:chOff x="110836" y="1106025"/>
            <a:chExt cx="12081164" cy="0"/>
          </a:xfrm>
        </p:grpSpPr>
        <p:cxnSp>
          <p:nvCxnSpPr>
            <p:cNvPr id="28" name="Conector recto 27">
              <a:extLst>
                <a:ext uri="{FF2B5EF4-FFF2-40B4-BE49-F238E27FC236}">
                  <a16:creationId xmlns:a16="http://schemas.microsoft.com/office/drawing/2014/main" id="{3E8BDF7D-A548-4101-B6A3-D31C06FC55BA}"/>
                </a:ext>
              </a:extLst>
            </p:cNvPr>
            <p:cNvCxnSpPr>
              <a:cxnSpLocks/>
            </p:cNvCxnSpPr>
            <p:nvPr/>
          </p:nvCxnSpPr>
          <p:spPr>
            <a:xfrm>
              <a:off x="110836" y="1106025"/>
              <a:ext cx="10972800" cy="0"/>
            </a:xfrm>
            <a:prstGeom prst="line">
              <a:avLst/>
            </a:prstGeom>
            <a:ln w="57150">
              <a:solidFill>
                <a:srgbClr val="00206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BF5C2BF4-A637-408C-B48C-5A3C69EEDFDD}"/>
                </a:ext>
              </a:extLst>
            </p:cNvPr>
            <p:cNvCxnSpPr>
              <a:cxnSpLocks/>
            </p:cNvCxnSpPr>
            <p:nvPr/>
          </p:nvCxnSpPr>
          <p:spPr>
            <a:xfrm>
              <a:off x="11596254" y="1106025"/>
              <a:ext cx="595746" cy="0"/>
            </a:xfrm>
            <a:prstGeom prst="line">
              <a:avLst/>
            </a:prstGeom>
            <a:ln w="57150">
              <a:solidFill>
                <a:srgbClr val="002060"/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Imagen 37">
            <a:extLst>
              <a:ext uri="{FF2B5EF4-FFF2-40B4-BE49-F238E27FC236}">
                <a16:creationId xmlns:a16="http://schemas.microsoft.com/office/drawing/2014/main" id="{AB0BCEAF-3E36-4C68-A618-7F9243DEA3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0413" y="1108468"/>
            <a:ext cx="1223100" cy="1223100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8B79F441-F380-427E-B017-8ABDD79CCD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07053" y="1180018"/>
            <a:ext cx="1920000" cy="1080000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DD8DFB70-8993-41CB-BFE3-81AED90BF0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46660" y="2680162"/>
            <a:ext cx="720000" cy="720000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0BEB27D3-FF3A-457E-AD4C-672DA93239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80085" y="2680162"/>
            <a:ext cx="720000" cy="720000"/>
          </a:xfrm>
          <a:prstGeom prst="rect">
            <a:avLst/>
          </a:prstGeom>
        </p:spPr>
      </p:pic>
      <p:pic>
        <p:nvPicPr>
          <p:cNvPr id="42" name="Imagen 41">
            <a:extLst>
              <a:ext uri="{FF2B5EF4-FFF2-40B4-BE49-F238E27FC236}">
                <a16:creationId xmlns:a16="http://schemas.microsoft.com/office/drawing/2014/main" id="{8428E009-78C6-4B10-80E9-761DDB01227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1710" y="3432637"/>
            <a:ext cx="720000" cy="720000"/>
          </a:xfrm>
          <a:prstGeom prst="rect">
            <a:avLst/>
          </a:prstGeom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A81D5756-F06C-48BC-9B48-E38111228AD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4185" y="3451687"/>
            <a:ext cx="720000" cy="720000"/>
          </a:xfrm>
          <a:prstGeom prst="rect">
            <a:avLst/>
          </a:prstGeom>
        </p:spPr>
      </p:pic>
      <p:pic>
        <p:nvPicPr>
          <p:cNvPr id="44" name="Imagen 43">
            <a:extLst>
              <a:ext uri="{FF2B5EF4-FFF2-40B4-BE49-F238E27FC236}">
                <a16:creationId xmlns:a16="http://schemas.microsoft.com/office/drawing/2014/main" id="{6C61E541-452B-46D5-AE51-8713C4B14F9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56185" y="3451687"/>
            <a:ext cx="720000" cy="720000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FD56A7DD-A7D0-49AB-A1A1-BA508D05009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89610" y="3442162"/>
            <a:ext cx="720000" cy="720000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2BDC8D18-2F0F-4231-8960-B27F6DDF072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94160" y="4232737"/>
            <a:ext cx="720000" cy="720000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1F3B8EC8-3A62-49ED-BE3C-1A50683A30C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751410" y="4242262"/>
            <a:ext cx="720000" cy="720000"/>
          </a:xfrm>
          <a:prstGeom prst="rect">
            <a:avLst/>
          </a:prstGeom>
        </p:spPr>
      </p:pic>
      <p:pic>
        <p:nvPicPr>
          <p:cNvPr id="48" name="Imagen 47">
            <a:extLst>
              <a:ext uri="{FF2B5EF4-FFF2-40B4-BE49-F238E27FC236}">
                <a16:creationId xmlns:a16="http://schemas.microsoft.com/office/drawing/2014/main" id="{EBDCD600-7813-466F-8DFF-7C1E21C55D92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322660" y="2680162"/>
            <a:ext cx="721406" cy="720000"/>
          </a:xfrm>
          <a:prstGeom prst="rect">
            <a:avLst/>
          </a:prstGeom>
        </p:spPr>
      </p:pic>
      <p:pic>
        <p:nvPicPr>
          <p:cNvPr id="49" name="Imagen 48">
            <a:extLst>
              <a:ext uri="{FF2B5EF4-FFF2-40B4-BE49-F238E27FC236}">
                <a16:creationId xmlns:a16="http://schemas.microsoft.com/office/drawing/2014/main" id="{DF751D76-D7D4-490B-9CEB-93B3FEE2290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03710" y="2689687"/>
            <a:ext cx="721406" cy="720000"/>
          </a:xfrm>
          <a:prstGeom prst="rect">
            <a:avLst/>
          </a:prstGeom>
        </p:spPr>
      </p:pic>
      <p:pic>
        <p:nvPicPr>
          <p:cNvPr id="50" name="Imagen 49">
            <a:extLst>
              <a:ext uri="{FF2B5EF4-FFF2-40B4-BE49-F238E27FC236}">
                <a16:creationId xmlns:a16="http://schemas.microsoft.com/office/drawing/2014/main" id="{3FA4C6CD-31A8-4E1C-B922-1013493FC188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157262" y="5179181"/>
            <a:ext cx="720667" cy="720000"/>
          </a:xfrm>
          <a:prstGeom prst="rect">
            <a:avLst/>
          </a:prstGeom>
        </p:spPr>
      </p:pic>
      <p:pic>
        <p:nvPicPr>
          <p:cNvPr id="51" name="Imagen 50">
            <a:extLst>
              <a:ext uri="{FF2B5EF4-FFF2-40B4-BE49-F238E27FC236}">
                <a16:creationId xmlns:a16="http://schemas.microsoft.com/office/drawing/2014/main" id="{AC401C0A-BD53-44E7-817B-942B92CC3C2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947837" y="5179181"/>
            <a:ext cx="720667" cy="720000"/>
          </a:xfrm>
          <a:prstGeom prst="rect">
            <a:avLst/>
          </a:prstGeom>
        </p:spPr>
      </p:pic>
      <p:pic>
        <p:nvPicPr>
          <p:cNvPr id="52" name="Imagen 51">
            <a:extLst>
              <a:ext uri="{FF2B5EF4-FFF2-40B4-BE49-F238E27FC236}">
                <a16:creationId xmlns:a16="http://schemas.microsoft.com/office/drawing/2014/main" id="{3D5E66F1-7256-418B-814D-826637956BD1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747937" y="5188706"/>
            <a:ext cx="720667" cy="720000"/>
          </a:xfrm>
          <a:prstGeom prst="rect">
            <a:avLst/>
          </a:prstGeom>
        </p:spPr>
      </p:pic>
      <p:pic>
        <p:nvPicPr>
          <p:cNvPr id="53" name="Imagen 52">
            <a:extLst>
              <a:ext uri="{FF2B5EF4-FFF2-40B4-BE49-F238E27FC236}">
                <a16:creationId xmlns:a16="http://schemas.microsoft.com/office/drawing/2014/main" id="{518F68AB-B493-45B2-938F-1284A74660C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157262" y="5950706"/>
            <a:ext cx="720667" cy="720000"/>
          </a:xfrm>
          <a:prstGeom prst="rect">
            <a:avLst/>
          </a:prstGeom>
        </p:spPr>
      </p:pic>
      <p:pic>
        <p:nvPicPr>
          <p:cNvPr id="54" name="Imagen 53">
            <a:extLst>
              <a:ext uri="{FF2B5EF4-FFF2-40B4-BE49-F238E27FC236}">
                <a16:creationId xmlns:a16="http://schemas.microsoft.com/office/drawing/2014/main" id="{7C5FF45D-416D-4202-A62B-03D50FC93D8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947837" y="5950706"/>
            <a:ext cx="720667" cy="720000"/>
          </a:xfrm>
          <a:prstGeom prst="rect">
            <a:avLst/>
          </a:prstGeom>
        </p:spPr>
      </p:pic>
      <p:pic>
        <p:nvPicPr>
          <p:cNvPr id="55" name="Imagen 54">
            <a:extLst>
              <a:ext uri="{FF2B5EF4-FFF2-40B4-BE49-F238E27FC236}">
                <a16:creationId xmlns:a16="http://schemas.microsoft.com/office/drawing/2014/main" id="{92033E11-91DC-47B1-938A-A56415E25B6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757462" y="5941181"/>
            <a:ext cx="720667" cy="720000"/>
          </a:xfrm>
          <a:prstGeom prst="rect">
            <a:avLst/>
          </a:prstGeom>
        </p:spPr>
      </p:pic>
      <p:pic>
        <p:nvPicPr>
          <p:cNvPr id="56" name="Imagen 55">
            <a:extLst>
              <a:ext uri="{FF2B5EF4-FFF2-40B4-BE49-F238E27FC236}">
                <a16:creationId xmlns:a16="http://schemas.microsoft.com/office/drawing/2014/main" id="{95EE56FD-938B-4E56-A864-C64B1695377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720593" y="1180018"/>
            <a:ext cx="2181225" cy="1226939"/>
          </a:xfrm>
          <a:prstGeom prst="rect">
            <a:avLst/>
          </a:prstGeom>
        </p:spPr>
      </p:pic>
      <p:pic>
        <p:nvPicPr>
          <p:cNvPr id="57" name="Imagen 56">
            <a:extLst>
              <a:ext uri="{FF2B5EF4-FFF2-40B4-BE49-F238E27FC236}">
                <a16:creationId xmlns:a16="http://schemas.microsoft.com/office/drawing/2014/main" id="{D282EA24-A16C-40A0-9C6B-1E6C85325FB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038202" y="4706035"/>
            <a:ext cx="2542127" cy="2151965"/>
          </a:xfrm>
          <a:prstGeom prst="rect">
            <a:avLst/>
          </a:prstGeom>
        </p:spPr>
      </p:pic>
      <p:pic>
        <p:nvPicPr>
          <p:cNvPr id="58" name="Imagen 57">
            <a:extLst>
              <a:ext uri="{FF2B5EF4-FFF2-40B4-BE49-F238E27FC236}">
                <a16:creationId xmlns:a16="http://schemas.microsoft.com/office/drawing/2014/main" id="{34AB7785-AF89-471F-AD42-59848B6BC78A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639310" y="2798430"/>
            <a:ext cx="720000" cy="720000"/>
          </a:xfrm>
          <a:prstGeom prst="rect">
            <a:avLst/>
          </a:prstGeom>
        </p:spPr>
      </p:pic>
      <p:pic>
        <p:nvPicPr>
          <p:cNvPr id="59" name="Imagen 58">
            <a:extLst>
              <a:ext uri="{FF2B5EF4-FFF2-40B4-BE49-F238E27FC236}">
                <a16:creationId xmlns:a16="http://schemas.microsoft.com/office/drawing/2014/main" id="{EDBDE2C0-F3D2-46E4-9BF3-BEF6F771E3B7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429885" y="2798430"/>
            <a:ext cx="720000" cy="720000"/>
          </a:xfrm>
          <a:prstGeom prst="rect">
            <a:avLst/>
          </a:prstGeom>
        </p:spPr>
      </p:pic>
      <p:pic>
        <p:nvPicPr>
          <p:cNvPr id="60" name="Imagen 59">
            <a:extLst>
              <a:ext uri="{FF2B5EF4-FFF2-40B4-BE49-F238E27FC236}">
                <a16:creationId xmlns:a16="http://schemas.microsoft.com/office/drawing/2014/main" id="{D2643CBB-018D-44AD-A463-68DF80C8BFE6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1239510" y="2779380"/>
            <a:ext cx="720000" cy="720000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E1551E51-08BA-48A4-9BBD-822556A677CC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9648835" y="3712830"/>
            <a:ext cx="720000" cy="720000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F54A4803-343F-4F93-BE02-FF5CAE63DEE4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0439410" y="3703305"/>
            <a:ext cx="720000" cy="720000"/>
          </a:xfrm>
          <a:prstGeom prst="rect">
            <a:avLst/>
          </a:prstGeom>
        </p:spPr>
      </p:pic>
      <p:pic>
        <p:nvPicPr>
          <p:cNvPr id="63" name="Imagen 62">
            <a:extLst>
              <a:ext uri="{FF2B5EF4-FFF2-40B4-BE49-F238E27FC236}">
                <a16:creationId xmlns:a16="http://schemas.microsoft.com/office/drawing/2014/main" id="{67E2BA26-1678-4F85-853E-23A20829481E}"/>
              </a:ext>
            </a:extLst>
          </p:cNvPr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1258561" y="3684255"/>
            <a:ext cx="720667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550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7374D4C1-B262-2544-B0E1-503D678A0D16}"/>
              </a:ext>
            </a:extLst>
          </p:cNvPr>
          <p:cNvSpPr txBox="1"/>
          <p:nvPr/>
        </p:nvSpPr>
        <p:spPr>
          <a:xfrm>
            <a:off x="314899" y="294505"/>
            <a:ext cx="23178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1600" b="1" dirty="0">
                <a:solidFill>
                  <a:srgbClr val="809AC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MEDIO Y CANALES</a:t>
            </a:r>
            <a:endParaRPr lang="es-ES_tradnl" sz="2400" b="1" dirty="0">
              <a:solidFill>
                <a:srgbClr val="809AC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4480FD-06A7-124B-9F59-92A98401AA74}"/>
              </a:ext>
            </a:extLst>
          </p:cNvPr>
          <p:cNvSpPr txBox="1"/>
          <p:nvPr/>
        </p:nvSpPr>
        <p:spPr>
          <a:xfrm>
            <a:off x="304013" y="458714"/>
            <a:ext cx="63950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_tradnl" sz="3200" b="1" dirty="0">
                <a:solidFill>
                  <a:srgbClr val="3C63AA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DE DIFUSIÓN TERRITORIAL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A3AF2350-4E05-464C-8262-654CE4F42021}"/>
              </a:ext>
            </a:extLst>
          </p:cNvPr>
          <p:cNvSpPr/>
          <p:nvPr/>
        </p:nvSpPr>
        <p:spPr>
          <a:xfrm>
            <a:off x="440871" y="1114808"/>
            <a:ext cx="11310258" cy="45719"/>
          </a:xfrm>
          <a:prstGeom prst="rect">
            <a:avLst/>
          </a:prstGeom>
          <a:solidFill>
            <a:srgbClr val="3E6B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75160693-4967-2B40-BE43-9934C80575E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9091109" y="293914"/>
            <a:ext cx="2660020" cy="496419"/>
          </a:xfrm>
          <a:prstGeom prst="rect">
            <a:avLst/>
          </a:prstGeom>
        </p:spPr>
      </p:pic>
      <p:grpSp>
        <p:nvGrpSpPr>
          <p:cNvPr id="37" name="Grupo 36">
            <a:extLst>
              <a:ext uri="{FF2B5EF4-FFF2-40B4-BE49-F238E27FC236}">
                <a16:creationId xmlns:a16="http://schemas.microsoft.com/office/drawing/2014/main" id="{257E4CB6-CE5C-CA44-A151-511B54126EC1}"/>
              </a:ext>
            </a:extLst>
          </p:cNvPr>
          <p:cNvGrpSpPr/>
          <p:nvPr/>
        </p:nvGrpSpPr>
        <p:grpSpPr>
          <a:xfrm>
            <a:off x="4107932" y="2024430"/>
            <a:ext cx="2732922" cy="2530680"/>
            <a:chOff x="714878" y="1335272"/>
            <a:chExt cx="2732922" cy="253068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60F4D975-379A-0741-B9B3-8286DE42DF6C}"/>
                </a:ext>
              </a:extLst>
            </p:cNvPr>
            <p:cNvSpPr txBox="1"/>
            <p:nvPr/>
          </p:nvSpPr>
          <p:spPr>
            <a:xfrm>
              <a:off x="714878" y="1335272"/>
              <a:ext cx="2732922" cy="477054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r>
                <a:rPr lang="es-ES" sz="2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Nacional</a:t>
              </a: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B7A423A0-6234-1D4E-8221-F686E8BCD93A}"/>
                </a:ext>
              </a:extLst>
            </p:cNvPr>
            <p:cNvSpPr txBox="1"/>
            <p:nvPr/>
          </p:nvSpPr>
          <p:spPr>
            <a:xfrm>
              <a:off x="714878" y="1834627"/>
              <a:ext cx="2732922" cy="2031325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Canales de televisión.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Emisoras.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Redes sociales.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Páginas web.</a:t>
              </a:r>
            </a:p>
            <a:p>
              <a:pPr algn="just"/>
              <a:endParaRPr lang="es-ES" sz="14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2" name="Grupo 41">
            <a:extLst>
              <a:ext uri="{FF2B5EF4-FFF2-40B4-BE49-F238E27FC236}">
                <a16:creationId xmlns:a16="http://schemas.microsoft.com/office/drawing/2014/main" id="{6A7AE06D-2ABB-6B46-925C-2480415E9DFE}"/>
              </a:ext>
            </a:extLst>
          </p:cNvPr>
          <p:cNvGrpSpPr/>
          <p:nvPr/>
        </p:nvGrpSpPr>
        <p:grpSpPr>
          <a:xfrm>
            <a:off x="7903713" y="1942236"/>
            <a:ext cx="2732922" cy="3382316"/>
            <a:chOff x="714878" y="1335272"/>
            <a:chExt cx="2732922" cy="3382316"/>
          </a:xfrm>
        </p:grpSpPr>
        <p:sp>
          <p:nvSpPr>
            <p:cNvPr id="43" name="CuadroTexto 42">
              <a:extLst>
                <a:ext uri="{FF2B5EF4-FFF2-40B4-BE49-F238E27FC236}">
                  <a16:creationId xmlns:a16="http://schemas.microsoft.com/office/drawing/2014/main" id="{B84FC9CC-BE85-8042-8F37-A43EC870E035}"/>
                </a:ext>
              </a:extLst>
            </p:cNvPr>
            <p:cNvSpPr txBox="1"/>
            <p:nvPr/>
          </p:nvSpPr>
          <p:spPr>
            <a:xfrm>
              <a:off x="714878" y="1335272"/>
              <a:ext cx="2732922" cy="47705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es-ES" sz="25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Territorial</a:t>
              </a:r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BBE16AC6-2D7B-F94D-AA61-8A72C42D2C1F}"/>
                </a:ext>
              </a:extLst>
            </p:cNvPr>
            <p:cNvSpPr txBox="1"/>
            <p:nvPr/>
          </p:nvSpPr>
          <p:spPr>
            <a:xfrm>
              <a:off x="714878" y="1916821"/>
              <a:ext cx="2732922" cy="28007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Juntas de Acción Comunal.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Radio y televisión comunitaria.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Páginas Web.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Perifoneo.</a:t>
              </a:r>
            </a:p>
            <a:p>
              <a:pPr algn="just"/>
              <a:endParaRPr lang="es-E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r>
                <a:rPr lang="es-ES" sz="16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Prensa local</a:t>
              </a:r>
              <a:endParaRPr lang="es-E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7095C51D-6FD9-4559-A4D0-C1120DB424F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alphaModFix amt="35000"/>
          </a:blip>
          <a:srcRect l="13110" b="14443"/>
          <a:stretch/>
        </p:blipFill>
        <p:spPr>
          <a:xfrm>
            <a:off x="0" y="2847919"/>
            <a:ext cx="3647326" cy="3917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29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A49A4FBA-5254-4F51-9E9B-8BE70103F44D}"/>
              </a:ext>
            </a:extLst>
          </p:cNvPr>
          <p:cNvSpPr/>
          <p:nvPr/>
        </p:nvSpPr>
        <p:spPr>
          <a:xfrm>
            <a:off x="0" y="5140036"/>
            <a:ext cx="12192000" cy="171796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77AE1B6E-3D8D-4A98-8304-AB7F1FE76F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7200"/>
                    </a14:imgEffect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3322"/>
          <a:stretch/>
        </p:blipFill>
        <p:spPr>
          <a:xfrm>
            <a:off x="0" y="0"/>
            <a:ext cx="3733861" cy="685800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5160693-4967-2B40-BE43-9934C80575E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-9379" y="166022"/>
            <a:ext cx="3456276" cy="645018"/>
          </a:xfrm>
          <a:prstGeom prst="rect">
            <a:avLst/>
          </a:prstGeom>
        </p:spPr>
      </p:pic>
      <p:sp>
        <p:nvSpPr>
          <p:cNvPr id="6" name="Título 5">
            <a:extLst>
              <a:ext uri="{FF2B5EF4-FFF2-40B4-BE49-F238E27FC236}">
                <a16:creationId xmlns:a16="http://schemas.microsoft.com/office/drawing/2014/main" id="{D29EC9B0-6A6C-43F9-817D-654025FEB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3240" y="2085974"/>
            <a:ext cx="9430811" cy="2852737"/>
          </a:xfrm>
        </p:spPr>
        <p:txBody>
          <a:bodyPr/>
          <a:lstStyle/>
          <a:p>
            <a:r>
              <a:rPr lang="es-CO" dirty="0">
                <a:solidFill>
                  <a:srgbClr val="002060"/>
                </a:solidFill>
              </a:rPr>
              <a:t>ACCIONES POR MES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7F1B79F-2657-4006-A0A4-78C82E8FB291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3574" y="641014"/>
            <a:ext cx="3033840" cy="3033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73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59CB861E-191B-42F9-B779-1F073D3926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335" t="2230" r="23033" b="4011"/>
          <a:stretch/>
        </p:blipFill>
        <p:spPr>
          <a:xfrm>
            <a:off x="969826" y="1111867"/>
            <a:ext cx="3435928" cy="2415045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2E6CA126-629F-4224-852C-4B7B1902C48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13408" y="112418"/>
            <a:ext cx="6386808" cy="631291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98CDE7-81E2-41C5-BA05-A369C89289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 amt="35000"/>
          </a:blip>
          <a:srcRect l="13110" b="14443"/>
          <a:stretch/>
        </p:blipFill>
        <p:spPr>
          <a:xfrm>
            <a:off x="71919" y="3658110"/>
            <a:ext cx="2979505" cy="31998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76F71BF-B92F-471C-957F-610EFA14C92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0" y="0"/>
            <a:ext cx="3456276" cy="645018"/>
          </a:xfrm>
          <a:prstGeom prst="rect">
            <a:avLst/>
          </a:prstGeom>
        </p:spPr>
      </p:pic>
      <p:pic>
        <p:nvPicPr>
          <p:cNvPr id="9" name="Google Shape;106;p16">
            <a:extLst>
              <a:ext uri="{FF2B5EF4-FFF2-40B4-BE49-F238E27FC236}">
                <a16:creationId xmlns:a16="http://schemas.microsoft.com/office/drawing/2014/main" id="{360D8248-B52B-4616-8138-6A3EDE550F29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 rot="16200000" flipH="1">
            <a:off x="5374509" y="-14644"/>
            <a:ext cx="6864606" cy="6836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1473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80788DC-3E4B-4C27-B502-074DFFB2099E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661835" y="208809"/>
            <a:ext cx="6146578" cy="6075695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6A98CDE7-81E2-41C5-BA05-A369C89289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35000"/>
          </a:blip>
          <a:srcRect l="13110" b="14443"/>
          <a:stretch/>
        </p:blipFill>
        <p:spPr>
          <a:xfrm>
            <a:off x="71919" y="3658110"/>
            <a:ext cx="2979505" cy="31998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76F71BF-B92F-471C-957F-610EFA14C92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0" y="0"/>
            <a:ext cx="3456276" cy="645018"/>
          </a:xfrm>
          <a:prstGeom prst="rect">
            <a:avLst/>
          </a:prstGeom>
        </p:spPr>
      </p:pic>
      <p:pic>
        <p:nvPicPr>
          <p:cNvPr id="9" name="Google Shape;106;p16">
            <a:extLst>
              <a:ext uri="{FF2B5EF4-FFF2-40B4-BE49-F238E27FC236}">
                <a16:creationId xmlns:a16="http://schemas.microsoft.com/office/drawing/2014/main" id="{360D8248-B52B-4616-8138-6A3EDE550F29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16200000" flipH="1">
            <a:off x="5262252" y="92981"/>
            <a:ext cx="7022729" cy="6836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46F6380-B621-4A03-A1C4-EFFB7ED8A0F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3638" t="2229" r="20911" b="6701"/>
          <a:stretch/>
        </p:blipFill>
        <p:spPr>
          <a:xfrm>
            <a:off x="260110" y="1312338"/>
            <a:ext cx="4650180" cy="2345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5524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6A98CDE7-81E2-41C5-BA05-A369C892894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3110" b="14443"/>
          <a:stretch/>
        </p:blipFill>
        <p:spPr>
          <a:xfrm>
            <a:off x="71919" y="3658110"/>
            <a:ext cx="2979505" cy="319989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76F71BF-B92F-471C-957F-610EFA14C92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0" y="0"/>
            <a:ext cx="3456276" cy="64501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4F54117-D689-4F32-906F-7EE0F053932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22687" r="23032" b="2130"/>
          <a:stretch/>
        </p:blipFill>
        <p:spPr>
          <a:xfrm>
            <a:off x="487417" y="1172639"/>
            <a:ext cx="4318950" cy="2520921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448A7EA0-B9D4-4B71-B27F-DBA5FC1CD24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 l="1722"/>
          <a:stretch/>
        </p:blipFill>
        <p:spPr>
          <a:xfrm>
            <a:off x="4954414" y="438782"/>
            <a:ext cx="5907640" cy="5980435"/>
          </a:xfrm>
          <a:prstGeom prst="rect">
            <a:avLst/>
          </a:prstGeom>
        </p:spPr>
      </p:pic>
      <p:pic>
        <p:nvPicPr>
          <p:cNvPr id="12" name="Google Shape;106;p16">
            <a:extLst>
              <a:ext uri="{FF2B5EF4-FFF2-40B4-BE49-F238E27FC236}">
                <a16:creationId xmlns:a16="http://schemas.microsoft.com/office/drawing/2014/main" id="{AA95B1F0-0778-4560-ADF5-197EECE8712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16200000" flipH="1">
            <a:off x="5266285" y="92981"/>
            <a:ext cx="7022729" cy="683676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1170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ángulo 113">
            <a:extLst>
              <a:ext uri="{FF2B5EF4-FFF2-40B4-BE49-F238E27FC236}">
                <a16:creationId xmlns:a16="http://schemas.microsoft.com/office/drawing/2014/main" id="{DD268490-9635-4613-A577-ADBED592A75D}"/>
              </a:ext>
            </a:extLst>
          </p:cNvPr>
          <p:cNvSpPr/>
          <p:nvPr/>
        </p:nvSpPr>
        <p:spPr>
          <a:xfrm>
            <a:off x="0" y="0"/>
            <a:ext cx="3489434" cy="6865088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0966" y="3022616"/>
            <a:ext cx="3078468" cy="812767"/>
          </a:xfrm>
        </p:spPr>
        <p:txBody>
          <a:bodyPr>
            <a:normAutofit fontScale="90000"/>
          </a:bodyPr>
          <a:lstStyle/>
          <a:p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r>
              <a:rPr lang="es-ES" sz="4000" b="1" dirty="0">
                <a:solidFill>
                  <a:schemeClr val="bg1"/>
                </a:solidFill>
              </a:rPr>
              <a:t>Recursos</a:t>
            </a:r>
            <a:endParaRPr lang="es-ES" sz="4000" b="1" dirty="0">
              <a:solidFill>
                <a:srgbClr val="002060"/>
              </a:solidFill>
            </a:endParaRPr>
          </a:p>
        </p:txBody>
      </p:sp>
      <p:pic>
        <p:nvPicPr>
          <p:cNvPr id="113" name="Imagen 112">
            <a:extLst>
              <a:ext uri="{FF2B5EF4-FFF2-40B4-BE49-F238E27FC236}">
                <a16:creationId xmlns:a16="http://schemas.microsoft.com/office/drawing/2014/main" id="{5779507D-CA69-4416-9C2D-BC82512B37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1525565" y="387246"/>
            <a:ext cx="3344385" cy="62413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F1A8B41-7DB0-4379-80E0-617186B231DD}"/>
              </a:ext>
            </a:extLst>
          </p:cNvPr>
          <p:cNvSpPr/>
          <p:nvPr/>
        </p:nvSpPr>
        <p:spPr>
          <a:xfrm>
            <a:off x="4572000" y="1387011"/>
            <a:ext cx="6893960" cy="463874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2500" dirty="0">
                <a:solidFill>
                  <a:schemeClr val="accent1">
                    <a:lumMod val="50000"/>
                  </a:schemeClr>
                </a:solidFill>
              </a:rPr>
              <a:t>Todos los recursos están dispuestos por meses en el siguiente enlace</a:t>
            </a:r>
            <a:br>
              <a:rPr lang="es-ES" sz="25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es-ES" sz="2500" dirty="0">
                <a:solidFill>
                  <a:schemeClr val="accent1">
                    <a:lumMod val="50000"/>
                  </a:schemeClr>
                </a:solidFill>
                <a:hlinkClick r:id="rId3"/>
              </a:rPr>
              <a:t>https://drive.google.com/drive/folders/1w6HKDPwrzKlxOoIcRDjuXZEz_cZoEBca?usp=sharing</a:t>
            </a:r>
            <a:r>
              <a:rPr lang="es-ES" sz="2500" dirty="0">
                <a:solidFill>
                  <a:schemeClr val="accent1">
                    <a:lumMod val="50000"/>
                  </a:schemeClr>
                </a:solidFill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ES" sz="2500" dirty="0">
                <a:solidFill>
                  <a:schemeClr val="accent1">
                    <a:lumMod val="50000"/>
                  </a:schemeClr>
                </a:solidFill>
              </a:rPr>
              <a:t>Se realizara entrega de un material impreso que se estará enviado en los próximos días.</a:t>
            </a: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58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ángulo 113">
            <a:extLst>
              <a:ext uri="{FF2B5EF4-FFF2-40B4-BE49-F238E27FC236}">
                <a16:creationId xmlns:a16="http://schemas.microsoft.com/office/drawing/2014/main" id="{DD268490-9635-4613-A577-ADBED592A75D}"/>
              </a:ext>
            </a:extLst>
          </p:cNvPr>
          <p:cNvSpPr/>
          <p:nvPr/>
        </p:nvSpPr>
        <p:spPr>
          <a:xfrm>
            <a:off x="0" y="0"/>
            <a:ext cx="3489434" cy="6865088"/>
          </a:xfrm>
          <a:prstGeom prst="rect">
            <a:avLst/>
          </a:prstGeom>
          <a:solidFill>
            <a:srgbClr val="3366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latin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0966" y="3022616"/>
            <a:ext cx="3078468" cy="812767"/>
          </a:xfrm>
        </p:spPr>
        <p:txBody>
          <a:bodyPr>
            <a:normAutofit fontScale="90000"/>
          </a:bodyPr>
          <a:lstStyle/>
          <a:p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br>
              <a:rPr lang="es-ES" sz="4000" b="1" dirty="0">
                <a:solidFill>
                  <a:srgbClr val="002060"/>
                </a:solidFill>
              </a:rPr>
            </a:br>
            <a:r>
              <a:rPr lang="es-ES" sz="4000" b="1" dirty="0">
                <a:solidFill>
                  <a:schemeClr val="bg1"/>
                </a:solidFill>
              </a:rPr>
              <a:t>RESULTADOS</a:t>
            </a:r>
            <a:br>
              <a:rPr lang="es-ES" sz="4000" b="1" dirty="0">
                <a:solidFill>
                  <a:schemeClr val="bg1"/>
                </a:solidFill>
              </a:rPr>
            </a:br>
            <a:r>
              <a:rPr lang="es-ES" sz="4000" b="1" dirty="0">
                <a:solidFill>
                  <a:schemeClr val="bg1"/>
                </a:solidFill>
              </a:rPr>
              <a:t>ESPERADOS</a:t>
            </a:r>
            <a:endParaRPr lang="es-ES" sz="4000" b="1" dirty="0">
              <a:solidFill>
                <a:srgbClr val="002060"/>
              </a:solidFill>
            </a:endParaRPr>
          </a:p>
        </p:txBody>
      </p:sp>
      <p:pic>
        <p:nvPicPr>
          <p:cNvPr id="113" name="Imagen 112">
            <a:extLst>
              <a:ext uri="{FF2B5EF4-FFF2-40B4-BE49-F238E27FC236}">
                <a16:creationId xmlns:a16="http://schemas.microsoft.com/office/drawing/2014/main" id="{5779507D-CA69-4416-9C2D-BC82512B373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2" t="968" b="968"/>
          <a:stretch/>
        </p:blipFill>
        <p:spPr>
          <a:xfrm>
            <a:off x="1525565" y="387246"/>
            <a:ext cx="3344385" cy="624136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8F1A8B41-7DB0-4379-80E0-617186B231DD}"/>
              </a:ext>
            </a:extLst>
          </p:cNvPr>
          <p:cNvSpPr/>
          <p:nvPr/>
        </p:nvSpPr>
        <p:spPr>
          <a:xfrm>
            <a:off x="4572000" y="1387011"/>
            <a:ext cx="6893960" cy="4638749"/>
          </a:xfrm>
          <a:prstGeom prst="rect">
            <a:avLst/>
          </a:prstGeom>
          <a:solidFill>
            <a:schemeClr val="bg1"/>
          </a:solid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500" dirty="0">
                <a:solidFill>
                  <a:schemeClr val="accent1">
                    <a:lumMod val="50000"/>
                  </a:schemeClr>
                </a:solidFill>
              </a:rPr>
              <a:t>Disminución de los casos críticos: niñas y niños candidatos a transitar identificados en la base de la alerta de paso a SIMAT del Sistema de Seguimiento al Desarrollo Integral de la Primera Infancia </a:t>
            </a:r>
            <a:r>
              <a:rPr lang="es-CO" sz="2500" b="1" dirty="0">
                <a:solidFill>
                  <a:schemeClr val="accent1">
                    <a:lumMod val="50000"/>
                  </a:schemeClr>
                </a:solidFill>
              </a:rPr>
              <a:t>SSDIPI, </a:t>
            </a:r>
            <a:r>
              <a:rPr lang="es-CO" sz="2500">
                <a:solidFill>
                  <a:schemeClr val="accent1">
                    <a:lumMod val="50000"/>
                  </a:schemeClr>
                </a:solidFill>
              </a:rPr>
              <a:t>sin matricular.</a:t>
            </a:r>
            <a:endParaRPr lang="es-CO" sz="25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500" dirty="0">
                <a:solidFill>
                  <a:schemeClr val="accent1">
                    <a:lumMod val="50000"/>
                  </a:schemeClr>
                </a:solidFill>
              </a:rPr>
              <a:t>Aumento de la matrícula del grado transición.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s-CO" sz="2500" dirty="0">
                <a:solidFill>
                  <a:schemeClr val="accent1">
                    <a:lumMod val="50000"/>
                  </a:schemeClr>
                </a:solidFill>
              </a:rPr>
              <a:t>Registro de la matrícula en el SIMAT de forma oportuna.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s-CO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662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</TotalTime>
  <Words>312</Words>
  <Application>Microsoft Office PowerPoint</Application>
  <PresentationFormat>Panorámica</PresentationFormat>
  <Paragraphs>59</Paragraphs>
  <Slides>10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6" baseType="lpstr">
      <vt:lpstr>Arial</vt:lpstr>
      <vt:lpstr>Arial Black</vt:lpstr>
      <vt:lpstr>Calibri</vt:lpstr>
      <vt:lpstr>Calibri Light</vt:lpstr>
      <vt:lpstr>Wingdings</vt:lpstr>
      <vt:lpstr>Tema de Office</vt:lpstr>
      <vt:lpstr>CAMPAÑA DE MATRÍCULA GRADO TRANSICIÓN 2023</vt:lpstr>
      <vt:lpstr>Presentación de PowerPoint</vt:lpstr>
      <vt:lpstr>Presentación de PowerPoint</vt:lpstr>
      <vt:lpstr>Presentación de PowerPoint</vt:lpstr>
      <vt:lpstr>ACCIONES POR MES</vt:lpstr>
      <vt:lpstr>Presentación de PowerPoint</vt:lpstr>
      <vt:lpstr>Presentación de PowerPoint</vt:lpstr>
      <vt:lpstr>Presentación de PowerPoint</vt:lpstr>
      <vt:lpstr>       Recursos</vt:lpstr>
      <vt:lpstr>       RESULTADOS ESPERADOS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CAMPAÑA DE MATRÍCULA TRANSICIÓN 2022</dc:title>
  <dc:creator>EDITH ROCIO BARBOSA PINZON</dc:creator>
  <cp:lastModifiedBy>OLGA PATRICIA LOZANO GARCIA</cp:lastModifiedBy>
  <cp:revision>4</cp:revision>
  <dcterms:created xsi:type="dcterms:W3CDTF">2022-01-06T21:00:13Z</dcterms:created>
  <dcterms:modified xsi:type="dcterms:W3CDTF">2023-02-21T16:14:14Z</dcterms:modified>
</cp:coreProperties>
</file>